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  <p:sldId id="277" r:id="rId7"/>
    <p:sldId id="261" r:id="rId8"/>
    <p:sldId id="278" r:id="rId9"/>
    <p:sldId id="279" r:id="rId10"/>
    <p:sldId id="280" r:id="rId11"/>
    <p:sldId id="281" r:id="rId12"/>
    <p:sldId id="262" r:id="rId13"/>
    <p:sldId id="263" r:id="rId14"/>
    <p:sldId id="282" r:id="rId15"/>
    <p:sldId id="289" r:id="rId16"/>
    <p:sldId id="264" r:id="rId17"/>
    <p:sldId id="288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FF99FF"/>
    <a:srgbClr val="CCFF99"/>
    <a:srgbClr val="FFFF99"/>
    <a:srgbClr val="33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43" autoAdjust="0"/>
    <p:restoredTop sz="94660"/>
  </p:normalViewPr>
  <p:slideViewPr>
    <p:cSldViewPr>
      <p:cViewPr varScale="1">
        <p:scale>
          <a:sx n="70" d="100"/>
          <a:sy n="70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F17A53-39BE-4EC4-B1BA-7FAFAC156F3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2E1C7F-2073-4F93-A0BB-5CDB0D2D011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06764B-EE98-4E25-AB43-4A51981E756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942A6-A685-41B8-BC8B-5B9FEC24B8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C60A3-0DDF-47F0-B6E7-77F3CE7471C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AB8104-FE22-4A27-8EBE-9F9481D5667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2BA51D-A88A-4D0B-B520-7BB40447CC9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BF342A-0954-480A-857F-2FD0965FB3A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FA5816-05AC-485E-9063-FEA238DBFE5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B5084D-5963-4A3C-B7C2-70B5473B50A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53FAB4-D602-4797-8E2F-00E5D928B06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A87A6314-1F70-40F1-A311-5C01A3F31BB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483EB8F-7923-4842-801A-A71AA26C8D4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609600"/>
            <a:ext cx="7623175" cy="990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5400" smtClean="0">
                <a:latin typeface="Arial Black" pitchFamily="34" charset="0"/>
              </a:rPr>
              <a:t>Travel Cost Method</a:t>
            </a:r>
            <a:br>
              <a:rPr lang="en-US" sz="5400" smtClean="0">
                <a:latin typeface="Arial Black" pitchFamily="34" charset="0"/>
              </a:rPr>
            </a:br>
            <a:r>
              <a:rPr lang="en-US" sz="5400" smtClean="0">
                <a:latin typeface="Arial Black" pitchFamily="34" charset="0"/>
              </a:rPr>
              <a:t>(TCM)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724400"/>
            <a:ext cx="8839200" cy="17526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400" b="1" dirty="0" err="1" smtClean="0"/>
              <a:t>Pertemuan</a:t>
            </a:r>
            <a:r>
              <a:rPr lang="en-US" sz="2400" b="1" dirty="0" smtClean="0"/>
              <a:t> </a:t>
            </a:r>
            <a:r>
              <a:rPr lang="en-US" sz="2400" b="1" dirty="0" smtClean="0"/>
              <a:t>09</a:t>
            </a:r>
            <a:endParaRPr lang="en-US" sz="2400" b="1" dirty="0" smtClean="0"/>
          </a:p>
          <a:p>
            <a:pPr eaLnBrk="1" hangingPunct="1"/>
            <a:r>
              <a:rPr lang="id-ID" sz="2400" b="1" dirty="0" smtClean="0"/>
              <a:t>VALUASI </a:t>
            </a:r>
            <a:r>
              <a:rPr lang="en-US" sz="2400" b="1" dirty="0" smtClean="0"/>
              <a:t>EKONOMI </a:t>
            </a:r>
            <a:r>
              <a:rPr lang="id-ID" sz="2400" b="1" dirty="0" smtClean="0"/>
              <a:t>SUMBERDAYA DAN </a:t>
            </a:r>
            <a:r>
              <a:rPr lang="en-US" sz="2400" b="1" dirty="0" smtClean="0"/>
              <a:t>LINGKUNGAN</a:t>
            </a:r>
          </a:p>
          <a:p>
            <a:pPr eaLnBrk="1" hangingPunct="1"/>
            <a:r>
              <a:rPr lang="en-US" sz="2400" b="1" dirty="0" smtClean="0"/>
              <a:t>DEPARTEMEN EKONOMI SUMBERDAYA &amp; LINGKUNGAN</a:t>
            </a:r>
            <a:endParaRPr lang="id-ID" sz="2400" b="1" dirty="0" smtClean="0"/>
          </a:p>
          <a:p>
            <a:pPr eaLnBrk="1" hangingPunct="1"/>
            <a:r>
              <a:rPr lang="id-ID" sz="2400" b="1" dirty="0" smtClean="0"/>
              <a:t>2011/2012</a:t>
            </a:r>
            <a:r>
              <a:rPr lang="en-US" sz="2400" b="1" dirty="0" smtClean="0"/>
              <a:t> </a:t>
            </a:r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3657600" y="2971800"/>
            <a:ext cx="1741488" cy="1152525"/>
            <a:chOff x="2445" y="3012"/>
            <a:chExt cx="873" cy="870"/>
          </a:xfrm>
        </p:grpSpPr>
        <p:pic>
          <p:nvPicPr>
            <p:cNvPr id="4101" name="Picture 5" descr="Logo ipb animasi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08" y="3168"/>
              <a:ext cx="576" cy="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02" name="AutoShape 6"/>
            <p:cNvSpPr>
              <a:spLocks noChangeArrowheads="1"/>
            </p:cNvSpPr>
            <p:nvPr/>
          </p:nvSpPr>
          <p:spPr bwMode="auto">
            <a:xfrm>
              <a:off x="2445" y="3012"/>
              <a:ext cx="873" cy="870"/>
            </a:xfrm>
            <a:custGeom>
              <a:avLst/>
              <a:gdLst>
                <a:gd name="T0" fmla="*/ 1 w 21600"/>
                <a:gd name="T1" fmla="*/ 0 h 21600"/>
                <a:gd name="T2" fmla="*/ 0 w 21600"/>
                <a:gd name="T3" fmla="*/ 0 h 21600"/>
                <a:gd name="T4" fmla="*/ 0 w 21600"/>
                <a:gd name="T5" fmla="*/ 1 h 21600"/>
                <a:gd name="T6" fmla="*/ 0 w 21600"/>
                <a:gd name="T7" fmla="*/ 1 h 21600"/>
                <a:gd name="T8" fmla="*/ 1 w 21600"/>
                <a:gd name="T9" fmla="*/ 1 h 21600"/>
                <a:gd name="T10" fmla="*/ 1 w 21600"/>
                <a:gd name="T11" fmla="*/ 1 h 21600"/>
                <a:gd name="T12" fmla="*/ 1 w 21600"/>
                <a:gd name="T13" fmla="*/ 1 h 21600"/>
                <a:gd name="T14" fmla="*/ 1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7 w 21600"/>
                <a:gd name="T25" fmla="*/ 3153 h 21600"/>
                <a:gd name="T26" fmla="*/ 18433 w 21600"/>
                <a:gd name="T27" fmla="*/ 1844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rgbClr val="003366"/>
                </a:gs>
              </a:gsLst>
              <a:path path="rect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229600" cy="762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b="1" dirty="0" smtClean="0">
                <a:latin typeface="Arial" charset="0"/>
              </a:rPr>
              <a:t>Zonal Travel Cost Method (4)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534400" cy="4572000"/>
          </a:xfrm>
        </p:spPr>
        <p:txBody>
          <a:bodyPr>
            <a:normAutofit lnSpcReduction="10000"/>
          </a:bodyPr>
          <a:lstStyle/>
          <a:p>
            <a:pPr marL="609600" indent="-609600" algn="just" eaLnBrk="1" hangingPunct="1">
              <a:lnSpc>
                <a:spcPct val="90000"/>
              </a:lnSpc>
              <a:spcBef>
                <a:spcPct val="35000"/>
              </a:spcBef>
              <a:buFontTx/>
              <a:buNone/>
            </a:pPr>
            <a:r>
              <a:rPr lang="en-US" sz="2400" smtClean="0"/>
              <a:t>Tahapan pelaksanaan ZTCM  (cont…):</a:t>
            </a:r>
          </a:p>
          <a:p>
            <a:pPr marL="609600" indent="-609600" algn="just" eaLnBrk="1" hangingPunct="1">
              <a:lnSpc>
                <a:spcPct val="90000"/>
              </a:lnSpc>
              <a:spcBef>
                <a:spcPct val="35000"/>
              </a:spcBef>
              <a:buFontTx/>
              <a:buNone/>
            </a:pPr>
            <a:endParaRPr lang="en-US" sz="2400" smtClean="0"/>
          </a:p>
          <a:p>
            <a:pPr marL="609600" indent="-609600" algn="just" eaLnBrk="1" hangingPunct="1">
              <a:lnSpc>
                <a:spcPct val="90000"/>
              </a:lnSpc>
              <a:spcBef>
                <a:spcPct val="35000"/>
              </a:spcBef>
              <a:buClr>
                <a:schemeClr val="tx2"/>
              </a:buClr>
              <a:buSzTx/>
              <a:buFontTx/>
              <a:buAutoNum type="arabicPeriod" startAt="5"/>
            </a:pPr>
            <a:r>
              <a:rPr lang="en-US" sz="2400" smtClean="0"/>
              <a:t>Menggunakan data (3) dan (4) untuk mengestimasi fungsi (persamaan) perjalanan.</a:t>
            </a:r>
          </a:p>
          <a:p>
            <a:pPr marL="609600" indent="-609600" algn="just" eaLnBrk="1" hangingPunct="1">
              <a:lnSpc>
                <a:spcPct val="90000"/>
              </a:lnSpc>
              <a:spcBef>
                <a:spcPct val="35000"/>
              </a:spcBef>
              <a:buClr>
                <a:schemeClr val="tx2"/>
              </a:buClr>
              <a:buSzTx/>
              <a:buFontTx/>
              <a:buAutoNum type="arabicPeriod" startAt="5"/>
            </a:pPr>
            <a:r>
              <a:rPr lang="en-US" sz="2400" smtClean="0"/>
              <a:t>Menggambarkan kurva permintaan (</a:t>
            </a:r>
            <a:r>
              <a:rPr lang="en-US" sz="2400" i="1" smtClean="0"/>
              <a:t>demand curve</a:t>
            </a:r>
            <a:r>
              <a:rPr lang="en-US" sz="2400" smtClean="0"/>
              <a:t>) dan menentukan surplus konsumen berdasarkan kurva tersebut.</a:t>
            </a:r>
          </a:p>
          <a:p>
            <a:pPr marL="609600" indent="-609600" algn="just" eaLnBrk="1" hangingPunct="1">
              <a:lnSpc>
                <a:spcPct val="90000"/>
              </a:lnSpc>
              <a:spcBef>
                <a:spcPct val="35000"/>
              </a:spcBef>
              <a:buClr>
                <a:schemeClr val="tx2"/>
              </a:buClr>
              <a:buSzTx/>
              <a:buFontTx/>
              <a:buAutoNum type="arabicPeriod" startAt="5"/>
            </a:pPr>
            <a:r>
              <a:rPr lang="en-US" sz="2400" smtClean="0"/>
              <a:t>Mengkalkulasikan total surplus konsumen berdasarkan zona.</a:t>
            </a:r>
          </a:p>
          <a:p>
            <a:pPr marL="609600" indent="-609600" algn="just" eaLnBrk="1" hangingPunct="1">
              <a:lnSpc>
                <a:spcPct val="90000"/>
              </a:lnSpc>
              <a:spcBef>
                <a:spcPct val="35000"/>
              </a:spcBef>
              <a:buClr>
                <a:schemeClr val="tx2"/>
              </a:buClr>
              <a:buSzTx/>
              <a:buFontTx/>
              <a:buAutoNum type="arabicPeriod" startAt="5"/>
            </a:pPr>
            <a:r>
              <a:rPr lang="en-US" sz="2400" smtClean="0"/>
              <a:t>Estimasi dari total surplus konsumen tiap zona digunakan untuk mendapatkan total surplus konsumen secara keseluruhan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6"/>
          <p:cNvSpPr>
            <a:spLocks noChangeArrowheads="1"/>
          </p:cNvSpPr>
          <p:nvPr/>
        </p:nvSpPr>
        <p:spPr bwMode="auto">
          <a:xfrm>
            <a:off x="1371600" y="2286000"/>
            <a:ext cx="7086600" cy="3810000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ms-MY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838200"/>
            <a:ext cx="8229600" cy="4873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b="1" dirty="0" smtClean="0">
                <a:latin typeface="Arial" charset="0"/>
              </a:rPr>
              <a:t>Zonal Travel Cost Method (5)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z="19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                 </a:t>
            </a:r>
            <a:r>
              <a:rPr lang="en-US" sz="2000" b="1" smtClean="0"/>
              <a:t>Gambar 1. Pengelompokan zona asal pengunjung</a:t>
            </a: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ms-MY"/>
          </a:p>
        </p:txBody>
      </p:sp>
      <p:sp>
        <p:nvSpPr>
          <p:cNvPr id="14342" name="AutoShape 6"/>
          <p:cNvSpPr>
            <a:spLocks noChangeAspect="1" noChangeArrowheads="1" noTextEdit="1"/>
          </p:cNvSpPr>
          <p:nvPr/>
        </p:nvSpPr>
        <p:spPr bwMode="auto">
          <a:xfrm>
            <a:off x="1676400" y="2209800"/>
            <a:ext cx="6172200" cy="387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4343" name="Oval 7"/>
          <p:cNvSpPr>
            <a:spLocks noChangeArrowheads="1"/>
          </p:cNvSpPr>
          <p:nvPr/>
        </p:nvSpPr>
        <p:spPr bwMode="auto">
          <a:xfrm>
            <a:off x="4360863" y="3662363"/>
            <a:ext cx="842962" cy="1038225"/>
          </a:xfrm>
          <a:prstGeom prst="ellipse">
            <a:avLst/>
          </a:prstGeom>
          <a:noFill/>
          <a:ln w="12700">
            <a:solidFill>
              <a:srgbClr val="3333CC"/>
            </a:solidFill>
            <a:round/>
            <a:headEnd/>
            <a:tailEnd/>
          </a:ln>
        </p:spPr>
        <p:txBody>
          <a:bodyPr/>
          <a:lstStyle/>
          <a:p>
            <a:endParaRPr lang="ms-MY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787900" y="4064000"/>
            <a:ext cx="57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</a:rPr>
              <a:t> </a:t>
            </a:r>
            <a:endParaRPr lang="en-US" b="1"/>
          </a:p>
        </p:txBody>
      </p:sp>
      <p:sp>
        <p:nvSpPr>
          <p:cNvPr id="14345" name="Oval 9"/>
          <p:cNvSpPr>
            <a:spLocks noChangeArrowheads="1"/>
          </p:cNvSpPr>
          <p:nvPr/>
        </p:nvSpPr>
        <p:spPr bwMode="auto">
          <a:xfrm>
            <a:off x="3232150" y="2832100"/>
            <a:ext cx="3008313" cy="2698750"/>
          </a:xfrm>
          <a:prstGeom prst="ellipse">
            <a:avLst/>
          </a:prstGeom>
          <a:noFill/>
          <a:ln w="12700">
            <a:solidFill>
              <a:srgbClr val="3333CC"/>
            </a:solidFill>
            <a:round/>
            <a:headEnd/>
            <a:tailEnd/>
          </a:ln>
        </p:spPr>
        <p:txBody>
          <a:bodyPr/>
          <a:lstStyle/>
          <a:p>
            <a:endParaRPr lang="ms-MY"/>
          </a:p>
        </p:txBody>
      </p:sp>
      <p:sp>
        <p:nvSpPr>
          <p:cNvPr id="14346" name="Oval 10"/>
          <p:cNvSpPr>
            <a:spLocks noChangeArrowheads="1"/>
          </p:cNvSpPr>
          <p:nvPr/>
        </p:nvSpPr>
        <p:spPr bwMode="auto">
          <a:xfrm>
            <a:off x="3841750" y="3248025"/>
            <a:ext cx="1879600" cy="1866900"/>
          </a:xfrm>
          <a:prstGeom prst="ellipse">
            <a:avLst/>
          </a:prstGeom>
          <a:noFill/>
          <a:ln w="12700">
            <a:solidFill>
              <a:srgbClr val="3333CC"/>
            </a:solidFill>
            <a:round/>
            <a:headEnd/>
            <a:tailEnd/>
          </a:ln>
        </p:spPr>
        <p:txBody>
          <a:bodyPr/>
          <a:lstStyle/>
          <a:p>
            <a:endParaRPr lang="ms-MY"/>
          </a:p>
        </p:txBody>
      </p:sp>
      <p:sp>
        <p:nvSpPr>
          <p:cNvPr id="14347" name="Oval 11"/>
          <p:cNvSpPr>
            <a:spLocks noChangeArrowheads="1"/>
          </p:cNvSpPr>
          <p:nvPr/>
        </p:nvSpPr>
        <p:spPr bwMode="auto">
          <a:xfrm>
            <a:off x="2713038" y="2520950"/>
            <a:ext cx="4149725" cy="3424238"/>
          </a:xfrm>
          <a:prstGeom prst="ellipse">
            <a:avLst/>
          </a:prstGeom>
          <a:noFill/>
          <a:ln w="12700">
            <a:solidFill>
              <a:srgbClr val="3333CC"/>
            </a:solidFill>
            <a:round/>
            <a:headEnd/>
            <a:tailEnd/>
          </a:ln>
        </p:spPr>
        <p:txBody>
          <a:bodyPr/>
          <a:lstStyle/>
          <a:p>
            <a:endParaRPr lang="ms-MY"/>
          </a:p>
        </p:txBody>
      </p:sp>
      <p:grpSp>
        <p:nvGrpSpPr>
          <p:cNvPr id="14348" name="Group 12"/>
          <p:cNvGrpSpPr>
            <a:grpSpLocks/>
          </p:cNvGrpSpPr>
          <p:nvPr/>
        </p:nvGrpSpPr>
        <p:grpSpPr bwMode="auto">
          <a:xfrm>
            <a:off x="4672013" y="4078288"/>
            <a:ext cx="207962" cy="206375"/>
            <a:chOff x="2943" y="2226"/>
            <a:chExt cx="131" cy="130"/>
          </a:xfrm>
        </p:grpSpPr>
        <p:sp>
          <p:nvSpPr>
            <p:cNvPr id="14373" name="Freeform 13"/>
            <p:cNvSpPr>
              <a:spLocks/>
            </p:cNvSpPr>
            <p:nvPr/>
          </p:nvSpPr>
          <p:spPr bwMode="auto">
            <a:xfrm>
              <a:off x="3049" y="2283"/>
              <a:ext cx="25" cy="16"/>
            </a:xfrm>
            <a:custGeom>
              <a:avLst/>
              <a:gdLst>
                <a:gd name="T0" fmla="*/ 25 w 25"/>
                <a:gd name="T1" fmla="*/ 8 h 16"/>
                <a:gd name="T2" fmla="*/ 0 w 25"/>
                <a:gd name="T3" fmla="*/ 0 h 16"/>
                <a:gd name="T4" fmla="*/ 0 w 25"/>
                <a:gd name="T5" fmla="*/ 16 h 16"/>
                <a:gd name="T6" fmla="*/ 25 w 25"/>
                <a:gd name="T7" fmla="*/ 8 h 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5"/>
                <a:gd name="T13" fmla="*/ 0 h 16"/>
                <a:gd name="T14" fmla="*/ 25 w 25"/>
                <a:gd name="T15" fmla="*/ 16 h 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5" h="16">
                  <a:moveTo>
                    <a:pt x="25" y="8"/>
                  </a:moveTo>
                  <a:lnTo>
                    <a:pt x="0" y="0"/>
                  </a:lnTo>
                  <a:lnTo>
                    <a:pt x="0" y="16"/>
                  </a:lnTo>
                  <a:lnTo>
                    <a:pt x="25" y="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ms-MY"/>
            </a:p>
          </p:txBody>
        </p:sp>
        <p:sp>
          <p:nvSpPr>
            <p:cNvPr id="14374" name="Freeform 14"/>
            <p:cNvSpPr>
              <a:spLocks/>
            </p:cNvSpPr>
            <p:nvPr/>
          </p:nvSpPr>
          <p:spPr bwMode="auto">
            <a:xfrm>
              <a:off x="3033" y="2242"/>
              <a:ext cx="24" cy="24"/>
            </a:xfrm>
            <a:custGeom>
              <a:avLst/>
              <a:gdLst>
                <a:gd name="T0" fmla="*/ 24 w 24"/>
                <a:gd name="T1" fmla="*/ 0 h 24"/>
                <a:gd name="T2" fmla="*/ 0 w 24"/>
                <a:gd name="T3" fmla="*/ 8 h 24"/>
                <a:gd name="T4" fmla="*/ 8 w 24"/>
                <a:gd name="T5" fmla="*/ 24 h 24"/>
                <a:gd name="T6" fmla="*/ 24 w 24"/>
                <a:gd name="T7" fmla="*/ 0 h 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"/>
                <a:gd name="T13" fmla="*/ 0 h 24"/>
                <a:gd name="T14" fmla="*/ 24 w 24"/>
                <a:gd name="T15" fmla="*/ 24 h 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" h="24">
                  <a:moveTo>
                    <a:pt x="24" y="0"/>
                  </a:moveTo>
                  <a:lnTo>
                    <a:pt x="0" y="8"/>
                  </a:lnTo>
                  <a:lnTo>
                    <a:pt x="8" y="24"/>
                  </a:lnTo>
                  <a:lnTo>
                    <a:pt x="24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ms-MY"/>
            </a:p>
          </p:txBody>
        </p:sp>
        <p:sp>
          <p:nvSpPr>
            <p:cNvPr id="14375" name="Freeform 15"/>
            <p:cNvSpPr>
              <a:spLocks/>
            </p:cNvSpPr>
            <p:nvPr/>
          </p:nvSpPr>
          <p:spPr bwMode="auto">
            <a:xfrm>
              <a:off x="3000" y="2226"/>
              <a:ext cx="16" cy="24"/>
            </a:xfrm>
            <a:custGeom>
              <a:avLst/>
              <a:gdLst>
                <a:gd name="T0" fmla="*/ 8 w 16"/>
                <a:gd name="T1" fmla="*/ 0 h 24"/>
                <a:gd name="T2" fmla="*/ 0 w 16"/>
                <a:gd name="T3" fmla="*/ 24 h 24"/>
                <a:gd name="T4" fmla="*/ 16 w 16"/>
                <a:gd name="T5" fmla="*/ 24 h 24"/>
                <a:gd name="T6" fmla="*/ 8 w 16"/>
                <a:gd name="T7" fmla="*/ 0 h 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"/>
                <a:gd name="T13" fmla="*/ 0 h 24"/>
                <a:gd name="T14" fmla="*/ 16 w 16"/>
                <a:gd name="T15" fmla="*/ 24 h 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" h="24">
                  <a:moveTo>
                    <a:pt x="8" y="0"/>
                  </a:moveTo>
                  <a:lnTo>
                    <a:pt x="0" y="24"/>
                  </a:lnTo>
                  <a:lnTo>
                    <a:pt x="16" y="24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ms-MY"/>
            </a:p>
          </p:txBody>
        </p:sp>
        <p:sp>
          <p:nvSpPr>
            <p:cNvPr id="14376" name="Freeform 16"/>
            <p:cNvSpPr>
              <a:spLocks/>
            </p:cNvSpPr>
            <p:nvPr/>
          </p:nvSpPr>
          <p:spPr bwMode="auto">
            <a:xfrm>
              <a:off x="2967" y="2242"/>
              <a:ext cx="25" cy="24"/>
            </a:xfrm>
            <a:custGeom>
              <a:avLst/>
              <a:gdLst>
                <a:gd name="T0" fmla="*/ 0 w 25"/>
                <a:gd name="T1" fmla="*/ 0 h 24"/>
                <a:gd name="T2" fmla="*/ 8 w 25"/>
                <a:gd name="T3" fmla="*/ 24 h 24"/>
                <a:gd name="T4" fmla="*/ 25 w 25"/>
                <a:gd name="T5" fmla="*/ 8 h 24"/>
                <a:gd name="T6" fmla="*/ 0 w 25"/>
                <a:gd name="T7" fmla="*/ 0 h 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5"/>
                <a:gd name="T13" fmla="*/ 0 h 24"/>
                <a:gd name="T14" fmla="*/ 25 w 25"/>
                <a:gd name="T15" fmla="*/ 24 h 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5" h="24">
                  <a:moveTo>
                    <a:pt x="0" y="0"/>
                  </a:moveTo>
                  <a:lnTo>
                    <a:pt x="8" y="24"/>
                  </a:lnTo>
                  <a:lnTo>
                    <a:pt x="25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ms-MY"/>
            </a:p>
          </p:txBody>
        </p:sp>
        <p:sp>
          <p:nvSpPr>
            <p:cNvPr id="14377" name="Freeform 17"/>
            <p:cNvSpPr>
              <a:spLocks/>
            </p:cNvSpPr>
            <p:nvPr/>
          </p:nvSpPr>
          <p:spPr bwMode="auto">
            <a:xfrm>
              <a:off x="2943" y="2283"/>
              <a:ext cx="24" cy="16"/>
            </a:xfrm>
            <a:custGeom>
              <a:avLst/>
              <a:gdLst>
                <a:gd name="T0" fmla="*/ 0 w 24"/>
                <a:gd name="T1" fmla="*/ 8 h 16"/>
                <a:gd name="T2" fmla="*/ 24 w 24"/>
                <a:gd name="T3" fmla="*/ 16 h 16"/>
                <a:gd name="T4" fmla="*/ 24 w 24"/>
                <a:gd name="T5" fmla="*/ 0 h 16"/>
                <a:gd name="T6" fmla="*/ 0 w 24"/>
                <a:gd name="T7" fmla="*/ 8 h 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"/>
                <a:gd name="T13" fmla="*/ 0 h 16"/>
                <a:gd name="T14" fmla="*/ 24 w 24"/>
                <a:gd name="T15" fmla="*/ 16 h 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" h="16">
                  <a:moveTo>
                    <a:pt x="0" y="8"/>
                  </a:moveTo>
                  <a:lnTo>
                    <a:pt x="24" y="16"/>
                  </a:lnTo>
                  <a:lnTo>
                    <a:pt x="24" y="0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ms-MY"/>
            </a:p>
          </p:txBody>
        </p:sp>
        <p:sp>
          <p:nvSpPr>
            <p:cNvPr id="14378" name="Freeform 18"/>
            <p:cNvSpPr>
              <a:spLocks/>
            </p:cNvSpPr>
            <p:nvPr/>
          </p:nvSpPr>
          <p:spPr bwMode="auto">
            <a:xfrm>
              <a:off x="2967" y="2307"/>
              <a:ext cx="25" cy="25"/>
            </a:xfrm>
            <a:custGeom>
              <a:avLst/>
              <a:gdLst>
                <a:gd name="T0" fmla="*/ 0 w 25"/>
                <a:gd name="T1" fmla="*/ 25 h 25"/>
                <a:gd name="T2" fmla="*/ 25 w 25"/>
                <a:gd name="T3" fmla="*/ 17 h 25"/>
                <a:gd name="T4" fmla="*/ 8 w 25"/>
                <a:gd name="T5" fmla="*/ 0 h 25"/>
                <a:gd name="T6" fmla="*/ 0 w 25"/>
                <a:gd name="T7" fmla="*/ 25 h 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5"/>
                <a:gd name="T13" fmla="*/ 0 h 25"/>
                <a:gd name="T14" fmla="*/ 25 w 25"/>
                <a:gd name="T15" fmla="*/ 25 h 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5" h="25">
                  <a:moveTo>
                    <a:pt x="0" y="25"/>
                  </a:moveTo>
                  <a:lnTo>
                    <a:pt x="25" y="17"/>
                  </a:lnTo>
                  <a:lnTo>
                    <a:pt x="8" y="0"/>
                  </a:lnTo>
                  <a:lnTo>
                    <a:pt x="0" y="25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ms-MY"/>
            </a:p>
          </p:txBody>
        </p:sp>
        <p:sp>
          <p:nvSpPr>
            <p:cNvPr id="14379" name="Freeform 19"/>
            <p:cNvSpPr>
              <a:spLocks/>
            </p:cNvSpPr>
            <p:nvPr/>
          </p:nvSpPr>
          <p:spPr bwMode="auto">
            <a:xfrm>
              <a:off x="3000" y="2332"/>
              <a:ext cx="16" cy="24"/>
            </a:xfrm>
            <a:custGeom>
              <a:avLst/>
              <a:gdLst>
                <a:gd name="T0" fmla="*/ 8 w 16"/>
                <a:gd name="T1" fmla="*/ 24 h 24"/>
                <a:gd name="T2" fmla="*/ 16 w 16"/>
                <a:gd name="T3" fmla="*/ 0 h 24"/>
                <a:gd name="T4" fmla="*/ 0 w 16"/>
                <a:gd name="T5" fmla="*/ 0 h 24"/>
                <a:gd name="T6" fmla="*/ 8 w 16"/>
                <a:gd name="T7" fmla="*/ 24 h 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"/>
                <a:gd name="T13" fmla="*/ 0 h 24"/>
                <a:gd name="T14" fmla="*/ 16 w 16"/>
                <a:gd name="T15" fmla="*/ 24 h 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" h="24">
                  <a:moveTo>
                    <a:pt x="8" y="24"/>
                  </a:moveTo>
                  <a:lnTo>
                    <a:pt x="16" y="0"/>
                  </a:lnTo>
                  <a:lnTo>
                    <a:pt x="0" y="0"/>
                  </a:lnTo>
                  <a:lnTo>
                    <a:pt x="8" y="2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ms-MY"/>
            </a:p>
          </p:txBody>
        </p:sp>
        <p:sp>
          <p:nvSpPr>
            <p:cNvPr id="14380" name="Freeform 20"/>
            <p:cNvSpPr>
              <a:spLocks/>
            </p:cNvSpPr>
            <p:nvPr/>
          </p:nvSpPr>
          <p:spPr bwMode="auto">
            <a:xfrm>
              <a:off x="3033" y="2307"/>
              <a:ext cx="24" cy="25"/>
            </a:xfrm>
            <a:custGeom>
              <a:avLst/>
              <a:gdLst>
                <a:gd name="T0" fmla="*/ 24 w 24"/>
                <a:gd name="T1" fmla="*/ 25 h 25"/>
                <a:gd name="T2" fmla="*/ 8 w 24"/>
                <a:gd name="T3" fmla="*/ 0 h 25"/>
                <a:gd name="T4" fmla="*/ 0 w 24"/>
                <a:gd name="T5" fmla="*/ 17 h 25"/>
                <a:gd name="T6" fmla="*/ 24 w 24"/>
                <a:gd name="T7" fmla="*/ 25 h 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"/>
                <a:gd name="T13" fmla="*/ 0 h 25"/>
                <a:gd name="T14" fmla="*/ 24 w 24"/>
                <a:gd name="T15" fmla="*/ 25 h 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" h="25">
                  <a:moveTo>
                    <a:pt x="24" y="25"/>
                  </a:moveTo>
                  <a:lnTo>
                    <a:pt x="8" y="0"/>
                  </a:lnTo>
                  <a:lnTo>
                    <a:pt x="0" y="17"/>
                  </a:lnTo>
                  <a:lnTo>
                    <a:pt x="24" y="25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ms-MY"/>
            </a:p>
          </p:txBody>
        </p:sp>
        <p:sp>
          <p:nvSpPr>
            <p:cNvPr id="14381" name="Freeform 21"/>
            <p:cNvSpPr>
              <a:spLocks/>
            </p:cNvSpPr>
            <p:nvPr/>
          </p:nvSpPr>
          <p:spPr bwMode="auto">
            <a:xfrm>
              <a:off x="2975" y="2258"/>
              <a:ext cx="66" cy="66"/>
            </a:xfrm>
            <a:custGeom>
              <a:avLst/>
              <a:gdLst>
                <a:gd name="T0" fmla="*/ 33 w 66"/>
                <a:gd name="T1" fmla="*/ 0 h 66"/>
                <a:gd name="T2" fmla="*/ 9 w 66"/>
                <a:gd name="T3" fmla="*/ 8 h 66"/>
                <a:gd name="T4" fmla="*/ 0 w 66"/>
                <a:gd name="T5" fmla="*/ 33 h 66"/>
                <a:gd name="T6" fmla="*/ 9 w 66"/>
                <a:gd name="T7" fmla="*/ 57 h 66"/>
                <a:gd name="T8" fmla="*/ 33 w 66"/>
                <a:gd name="T9" fmla="*/ 66 h 66"/>
                <a:gd name="T10" fmla="*/ 58 w 66"/>
                <a:gd name="T11" fmla="*/ 57 h 66"/>
                <a:gd name="T12" fmla="*/ 66 w 66"/>
                <a:gd name="T13" fmla="*/ 33 h 66"/>
                <a:gd name="T14" fmla="*/ 58 w 66"/>
                <a:gd name="T15" fmla="*/ 8 h 66"/>
                <a:gd name="T16" fmla="*/ 33 w 66"/>
                <a:gd name="T17" fmla="*/ 0 h 6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6"/>
                <a:gd name="T28" fmla="*/ 0 h 66"/>
                <a:gd name="T29" fmla="*/ 66 w 66"/>
                <a:gd name="T30" fmla="*/ 66 h 6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6" h="66">
                  <a:moveTo>
                    <a:pt x="33" y="0"/>
                  </a:moveTo>
                  <a:lnTo>
                    <a:pt x="9" y="8"/>
                  </a:lnTo>
                  <a:lnTo>
                    <a:pt x="0" y="33"/>
                  </a:lnTo>
                  <a:lnTo>
                    <a:pt x="9" y="57"/>
                  </a:lnTo>
                  <a:lnTo>
                    <a:pt x="33" y="66"/>
                  </a:lnTo>
                  <a:lnTo>
                    <a:pt x="58" y="57"/>
                  </a:lnTo>
                  <a:lnTo>
                    <a:pt x="66" y="33"/>
                  </a:lnTo>
                  <a:lnTo>
                    <a:pt x="58" y="8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ms-MY"/>
            </a:p>
          </p:txBody>
        </p:sp>
      </p:grpSp>
      <p:sp>
        <p:nvSpPr>
          <p:cNvPr id="14349" name="Rectangle 22"/>
          <p:cNvSpPr>
            <a:spLocks noChangeArrowheads="1"/>
          </p:cNvSpPr>
          <p:nvPr/>
        </p:nvSpPr>
        <p:spPr bwMode="auto">
          <a:xfrm>
            <a:off x="4464050" y="3765550"/>
            <a:ext cx="7397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ms-MY"/>
          </a:p>
        </p:txBody>
      </p:sp>
      <p:sp>
        <p:nvSpPr>
          <p:cNvPr id="14350" name="Rectangle 23"/>
          <p:cNvSpPr>
            <a:spLocks noChangeArrowheads="1"/>
          </p:cNvSpPr>
          <p:nvPr/>
        </p:nvSpPr>
        <p:spPr bwMode="auto">
          <a:xfrm>
            <a:off x="4594225" y="3817938"/>
            <a:ext cx="37306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</a:rPr>
              <a:t>Zone </a:t>
            </a:r>
            <a:endParaRPr lang="en-US" b="1"/>
          </a:p>
        </p:txBody>
      </p:sp>
      <p:sp>
        <p:nvSpPr>
          <p:cNvPr id="14351" name="Rectangle 24"/>
          <p:cNvSpPr>
            <a:spLocks noChangeArrowheads="1"/>
          </p:cNvSpPr>
          <p:nvPr/>
        </p:nvSpPr>
        <p:spPr bwMode="auto">
          <a:xfrm>
            <a:off x="4943475" y="3817938"/>
            <a:ext cx="7778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</a:rPr>
              <a:t>0</a:t>
            </a:r>
            <a:endParaRPr lang="en-US" b="1"/>
          </a:p>
        </p:txBody>
      </p:sp>
      <p:sp>
        <p:nvSpPr>
          <p:cNvPr id="14352" name="Rectangle 25"/>
          <p:cNvSpPr>
            <a:spLocks noChangeArrowheads="1"/>
          </p:cNvSpPr>
          <p:nvPr/>
        </p:nvSpPr>
        <p:spPr bwMode="auto">
          <a:xfrm>
            <a:off x="5008563" y="3817938"/>
            <a:ext cx="381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</a:rPr>
              <a:t> </a:t>
            </a:r>
            <a:endParaRPr lang="en-US" b="1"/>
          </a:p>
        </p:txBody>
      </p:sp>
      <p:sp>
        <p:nvSpPr>
          <p:cNvPr id="14353" name="Rectangle 26"/>
          <p:cNvSpPr>
            <a:spLocks noChangeArrowheads="1"/>
          </p:cNvSpPr>
          <p:nvPr/>
        </p:nvSpPr>
        <p:spPr bwMode="auto">
          <a:xfrm>
            <a:off x="4360863" y="3351213"/>
            <a:ext cx="842962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ms-MY"/>
          </a:p>
        </p:txBody>
      </p:sp>
      <p:sp>
        <p:nvSpPr>
          <p:cNvPr id="14354" name="Rectangle 27"/>
          <p:cNvSpPr>
            <a:spLocks noChangeArrowheads="1"/>
          </p:cNvSpPr>
          <p:nvPr/>
        </p:nvSpPr>
        <p:spPr bwMode="auto">
          <a:xfrm>
            <a:off x="4489450" y="3403600"/>
            <a:ext cx="37306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</a:rPr>
              <a:t>Zone </a:t>
            </a:r>
            <a:endParaRPr lang="en-US" b="1"/>
          </a:p>
        </p:txBody>
      </p:sp>
      <p:sp>
        <p:nvSpPr>
          <p:cNvPr id="14355" name="Rectangle 28"/>
          <p:cNvSpPr>
            <a:spLocks noChangeArrowheads="1"/>
          </p:cNvSpPr>
          <p:nvPr/>
        </p:nvSpPr>
        <p:spPr bwMode="auto">
          <a:xfrm>
            <a:off x="4840288" y="3403600"/>
            <a:ext cx="77787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</a:rPr>
              <a:t>1</a:t>
            </a:r>
            <a:endParaRPr lang="en-US" b="1"/>
          </a:p>
        </p:txBody>
      </p:sp>
      <p:sp>
        <p:nvSpPr>
          <p:cNvPr id="14356" name="Rectangle 29"/>
          <p:cNvSpPr>
            <a:spLocks noChangeArrowheads="1"/>
          </p:cNvSpPr>
          <p:nvPr/>
        </p:nvSpPr>
        <p:spPr bwMode="auto">
          <a:xfrm>
            <a:off x="4905375" y="3403600"/>
            <a:ext cx="381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</a:rPr>
              <a:t> </a:t>
            </a:r>
            <a:endParaRPr lang="en-US" b="1"/>
          </a:p>
        </p:txBody>
      </p:sp>
      <p:sp>
        <p:nvSpPr>
          <p:cNvPr id="14357" name="Rectangle 30"/>
          <p:cNvSpPr>
            <a:spLocks noChangeArrowheads="1"/>
          </p:cNvSpPr>
          <p:nvPr/>
        </p:nvSpPr>
        <p:spPr bwMode="auto">
          <a:xfrm>
            <a:off x="4360863" y="2936875"/>
            <a:ext cx="842962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ms-MY"/>
          </a:p>
        </p:txBody>
      </p:sp>
      <p:sp>
        <p:nvSpPr>
          <p:cNvPr id="14358" name="Rectangle 31"/>
          <p:cNvSpPr>
            <a:spLocks noChangeArrowheads="1"/>
          </p:cNvSpPr>
          <p:nvPr/>
        </p:nvSpPr>
        <p:spPr bwMode="auto">
          <a:xfrm>
            <a:off x="4489450" y="3000375"/>
            <a:ext cx="37306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</a:rPr>
              <a:t>Zone </a:t>
            </a:r>
            <a:endParaRPr lang="en-US" b="1"/>
          </a:p>
        </p:txBody>
      </p:sp>
      <p:sp>
        <p:nvSpPr>
          <p:cNvPr id="14359" name="Rectangle 32"/>
          <p:cNvSpPr>
            <a:spLocks noChangeArrowheads="1"/>
          </p:cNvSpPr>
          <p:nvPr/>
        </p:nvSpPr>
        <p:spPr bwMode="auto">
          <a:xfrm>
            <a:off x="4840288" y="3000375"/>
            <a:ext cx="77787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</a:rPr>
              <a:t>2</a:t>
            </a:r>
            <a:endParaRPr lang="en-US" b="1"/>
          </a:p>
        </p:txBody>
      </p:sp>
      <p:sp>
        <p:nvSpPr>
          <p:cNvPr id="14360" name="Rectangle 33"/>
          <p:cNvSpPr>
            <a:spLocks noChangeArrowheads="1"/>
          </p:cNvSpPr>
          <p:nvPr/>
        </p:nvSpPr>
        <p:spPr bwMode="auto">
          <a:xfrm>
            <a:off x="4905375" y="3000375"/>
            <a:ext cx="381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</a:rPr>
              <a:t> </a:t>
            </a:r>
            <a:endParaRPr lang="en-US" b="1"/>
          </a:p>
        </p:txBody>
      </p:sp>
      <p:sp>
        <p:nvSpPr>
          <p:cNvPr id="14361" name="Rectangle 34"/>
          <p:cNvSpPr>
            <a:spLocks noChangeArrowheads="1"/>
          </p:cNvSpPr>
          <p:nvPr/>
        </p:nvSpPr>
        <p:spPr bwMode="auto">
          <a:xfrm>
            <a:off x="4360863" y="2520950"/>
            <a:ext cx="73818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ms-MY"/>
          </a:p>
        </p:txBody>
      </p:sp>
      <p:sp>
        <p:nvSpPr>
          <p:cNvPr id="14362" name="Rectangle 35"/>
          <p:cNvSpPr>
            <a:spLocks noChangeArrowheads="1"/>
          </p:cNvSpPr>
          <p:nvPr/>
        </p:nvSpPr>
        <p:spPr bwMode="auto">
          <a:xfrm>
            <a:off x="4489450" y="2573338"/>
            <a:ext cx="37306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</a:rPr>
              <a:t>Zone </a:t>
            </a:r>
            <a:endParaRPr lang="en-US" b="1"/>
          </a:p>
        </p:txBody>
      </p:sp>
      <p:sp>
        <p:nvSpPr>
          <p:cNvPr id="14363" name="Rectangle 36"/>
          <p:cNvSpPr>
            <a:spLocks noChangeArrowheads="1"/>
          </p:cNvSpPr>
          <p:nvPr/>
        </p:nvSpPr>
        <p:spPr bwMode="auto">
          <a:xfrm>
            <a:off x="4840288" y="2573338"/>
            <a:ext cx="77787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</a:rPr>
              <a:t>3</a:t>
            </a:r>
            <a:endParaRPr lang="en-US" b="1"/>
          </a:p>
        </p:txBody>
      </p:sp>
      <p:sp>
        <p:nvSpPr>
          <p:cNvPr id="14364" name="Rectangle 37"/>
          <p:cNvSpPr>
            <a:spLocks noChangeArrowheads="1"/>
          </p:cNvSpPr>
          <p:nvPr/>
        </p:nvSpPr>
        <p:spPr bwMode="auto">
          <a:xfrm>
            <a:off x="4905375" y="2573338"/>
            <a:ext cx="381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</a:rPr>
              <a:t> </a:t>
            </a:r>
            <a:endParaRPr lang="en-US" b="1"/>
          </a:p>
        </p:txBody>
      </p:sp>
      <p:grpSp>
        <p:nvGrpSpPr>
          <p:cNvPr id="14365" name="Group 38"/>
          <p:cNvGrpSpPr>
            <a:grpSpLocks/>
          </p:cNvGrpSpPr>
          <p:nvPr/>
        </p:nvGrpSpPr>
        <p:grpSpPr bwMode="auto">
          <a:xfrm>
            <a:off x="4892675" y="4284663"/>
            <a:ext cx="1854200" cy="1336675"/>
            <a:chOff x="3082" y="2356"/>
            <a:chExt cx="1168" cy="842"/>
          </a:xfrm>
        </p:grpSpPr>
        <p:sp>
          <p:nvSpPr>
            <p:cNvPr id="14371" name="Line 39"/>
            <p:cNvSpPr>
              <a:spLocks noChangeShapeType="1"/>
            </p:cNvSpPr>
            <p:nvPr/>
          </p:nvSpPr>
          <p:spPr bwMode="auto">
            <a:xfrm flipH="1" flipV="1">
              <a:off x="3123" y="2381"/>
              <a:ext cx="1127" cy="81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4372" name="Freeform 40"/>
            <p:cNvSpPr>
              <a:spLocks/>
            </p:cNvSpPr>
            <p:nvPr/>
          </p:nvSpPr>
          <p:spPr bwMode="auto">
            <a:xfrm>
              <a:off x="3082" y="2356"/>
              <a:ext cx="90" cy="82"/>
            </a:xfrm>
            <a:custGeom>
              <a:avLst/>
              <a:gdLst>
                <a:gd name="T0" fmla="*/ 90 w 90"/>
                <a:gd name="T1" fmla="*/ 17 h 82"/>
                <a:gd name="T2" fmla="*/ 0 w 90"/>
                <a:gd name="T3" fmla="*/ 0 h 82"/>
                <a:gd name="T4" fmla="*/ 41 w 90"/>
                <a:gd name="T5" fmla="*/ 82 h 82"/>
                <a:gd name="T6" fmla="*/ 90 w 90"/>
                <a:gd name="T7" fmla="*/ 17 h 8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"/>
                <a:gd name="T13" fmla="*/ 0 h 82"/>
                <a:gd name="T14" fmla="*/ 90 w 90"/>
                <a:gd name="T15" fmla="*/ 82 h 8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" h="82">
                  <a:moveTo>
                    <a:pt x="90" y="17"/>
                  </a:moveTo>
                  <a:lnTo>
                    <a:pt x="0" y="0"/>
                  </a:lnTo>
                  <a:lnTo>
                    <a:pt x="41" y="82"/>
                  </a:lnTo>
                  <a:lnTo>
                    <a:pt x="90" y="17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ms-MY"/>
            </a:p>
          </p:txBody>
        </p:sp>
      </p:grpSp>
      <p:sp>
        <p:nvSpPr>
          <p:cNvPr id="14366" name="Rectangle 41"/>
          <p:cNvSpPr>
            <a:spLocks noChangeArrowheads="1"/>
          </p:cNvSpPr>
          <p:nvPr/>
        </p:nvSpPr>
        <p:spPr bwMode="auto">
          <a:xfrm>
            <a:off x="6746875" y="5413375"/>
            <a:ext cx="1049338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ms-MY"/>
          </a:p>
        </p:txBody>
      </p:sp>
      <p:sp>
        <p:nvSpPr>
          <p:cNvPr id="14367" name="Rectangle 42"/>
          <p:cNvSpPr>
            <a:spLocks noChangeArrowheads="1"/>
          </p:cNvSpPr>
          <p:nvPr/>
        </p:nvSpPr>
        <p:spPr bwMode="auto">
          <a:xfrm>
            <a:off x="6875463" y="5478463"/>
            <a:ext cx="1181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Recreation</a:t>
            </a:r>
          </a:p>
        </p:txBody>
      </p:sp>
      <p:sp>
        <p:nvSpPr>
          <p:cNvPr id="14368" name="Rectangle 43"/>
          <p:cNvSpPr>
            <a:spLocks noChangeArrowheads="1"/>
          </p:cNvSpPr>
          <p:nvPr/>
        </p:nvSpPr>
        <p:spPr bwMode="auto">
          <a:xfrm>
            <a:off x="7627938" y="5478463"/>
            <a:ext cx="635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4369" name="Rectangle 44"/>
          <p:cNvSpPr>
            <a:spLocks noChangeArrowheads="1"/>
          </p:cNvSpPr>
          <p:nvPr/>
        </p:nvSpPr>
        <p:spPr bwMode="auto">
          <a:xfrm>
            <a:off x="6875463" y="5659438"/>
            <a:ext cx="419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Site</a:t>
            </a:r>
          </a:p>
        </p:txBody>
      </p:sp>
      <p:sp>
        <p:nvSpPr>
          <p:cNvPr id="14370" name="Rectangle 45"/>
          <p:cNvSpPr>
            <a:spLocks noChangeArrowheads="1"/>
          </p:cNvSpPr>
          <p:nvPr/>
        </p:nvSpPr>
        <p:spPr bwMode="auto">
          <a:xfrm>
            <a:off x="7148513" y="5659438"/>
            <a:ext cx="635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82000" cy="1139825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id-ID" sz="3600" b="1" smtClean="0">
                <a:latin typeface="Arial" charset="0"/>
              </a:rPr>
              <a:t>Individual Travel Cost Method </a:t>
            </a:r>
            <a:r>
              <a:rPr lang="en-US" sz="3600" b="1" smtClean="0">
                <a:latin typeface="Arial" charset="0"/>
              </a:rPr>
              <a:t>(</a:t>
            </a:r>
            <a:r>
              <a:rPr lang="id-ID" sz="3600" b="1" smtClean="0">
                <a:latin typeface="Arial" charset="0"/>
              </a:rPr>
              <a:t>ITCM</a:t>
            </a:r>
            <a:r>
              <a:rPr lang="en-US" sz="3600" b="1" smtClean="0">
                <a:latin typeface="Arial" charset="0"/>
              </a:rPr>
              <a:t>) </a:t>
            </a:r>
            <a:br>
              <a:rPr lang="en-US" sz="3600" b="1" smtClean="0">
                <a:latin typeface="Arial" charset="0"/>
              </a:rPr>
            </a:br>
            <a:endParaRPr lang="en-US" sz="3600" b="1" smtClean="0">
              <a:latin typeface="Arial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d-ID" smtClean="0"/>
              <a:t>lebih didasarkan pada data primer yang diperoleh melalui survei </a:t>
            </a:r>
            <a:r>
              <a:rPr lang="en-US" smtClean="0"/>
              <a:t>&amp;</a:t>
            </a:r>
            <a:r>
              <a:rPr lang="id-ID" smtClean="0"/>
              <a:t> teknik statistika </a:t>
            </a:r>
            <a:endParaRPr lang="en-US" smtClean="0"/>
          </a:p>
          <a:p>
            <a:pPr eaLnBrk="1" hangingPunct="1"/>
            <a:r>
              <a:rPr lang="id-ID" smtClean="0"/>
              <a:t>Kelebihan </a:t>
            </a:r>
            <a:r>
              <a:rPr lang="en-US" smtClean="0">
                <a:sym typeface="Wingdings" pitchFamily="2" charset="2"/>
              </a:rPr>
              <a:t></a:t>
            </a:r>
            <a:r>
              <a:rPr lang="id-ID" smtClean="0"/>
              <a:t> hasil yang relatif lebih akurat d</a:t>
            </a:r>
            <a:r>
              <a:rPr lang="en-US" smtClean="0"/>
              <a:t>rpd</a:t>
            </a:r>
            <a:r>
              <a:rPr lang="id-ID" smtClean="0"/>
              <a:t> metoda zonasi</a:t>
            </a:r>
            <a:r>
              <a:rPr lang="en-US" smtClean="0"/>
              <a:t> </a:t>
            </a:r>
          </a:p>
          <a:p>
            <a:pPr eaLnBrk="1" hangingPunct="1"/>
            <a:r>
              <a:rPr lang="en-US" smtClean="0"/>
              <a:t>Hipotesis </a:t>
            </a:r>
            <a:r>
              <a:rPr lang="id-ID" smtClean="0"/>
              <a:t>yang dibangun </a:t>
            </a:r>
            <a:r>
              <a:rPr lang="en-US" smtClean="0">
                <a:sym typeface="Wingdings" pitchFamily="2" charset="2"/>
              </a:rPr>
              <a:t></a:t>
            </a:r>
            <a:r>
              <a:rPr lang="id-ID" smtClean="0"/>
              <a:t> kunjungan ke tempat wisata akan sangat dipengaruhi oleh biaya perjalanan </a:t>
            </a:r>
            <a:r>
              <a:rPr lang="en-US" smtClean="0"/>
              <a:t>(</a:t>
            </a:r>
            <a:r>
              <a:rPr lang="id-ID" smtClean="0"/>
              <a:t>diasumsikan berkorelasi negatif</a:t>
            </a:r>
            <a:r>
              <a:rPr lang="en-US" smtClean="0"/>
              <a:t>)</a:t>
            </a:r>
            <a:r>
              <a:rPr lang="id-ID" smtClean="0"/>
              <a:t>, sehingga diperoleh kurva permintaan yang memiliki kemiringan negatif. </a:t>
            </a:r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sz="4000" b="1" smtClean="0">
                <a:latin typeface="Arial" charset="0"/>
              </a:rPr>
              <a:t>Individual Travel Cost Method </a:t>
            </a:r>
            <a:r>
              <a:rPr lang="en-US" sz="4000" b="1" smtClean="0">
                <a:latin typeface="Arial" charset="0"/>
              </a:rPr>
              <a:t>(2)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71600"/>
            <a:ext cx="8001000" cy="8397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d-ID" sz="2600" smtClean="0"/>
              <a:t>Secara sederhana fungsi permintaan di atas dapat ditulis sebagai</a:t>
            </a:r>
            <a:endParaRPr lang="en-US" sz="2600" smtClean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438400" y="2362200"/>
          <a:ext cx="4191000" cy="603250"/>
        </p:xfrm>
        <a:graphic>
          <a:graphicData uri="http://schemas.openxmlformats.org/presentationml/2006/ole">
            <p:oleObj spid="_x0000_s1026" name="Equation" r:id="rId3" imgW="1676160" imgH="241200" progId="Equation.3">
              <p:embed/>
            </p:oleObj>
          </a:graphicData>
        </a:graphic>
      </p:graphicFrame>
      <p:graphicFrame>
        <p:nvGraphicFramePr>
          <p:cNvPr id="9273" name="Group 57"/>
          <p:cNvGraphicFramePr>
            <a:graphicFrameLocks noGrp="1"/>
          </p:cNvGraphicFramePr>
          <p:nvPr>
            <p:ph sz="quarter" idx="3"/>
          </p:nvPr>
        </p:nvGraphicFramePr>
        <p:xfrm>
          <a:off x="609600" y="3124200"/>
          <a:ext cx="8077200" cy="2834640"/>
        </p:xfrm>
        <a:graphic>
          <a:graphicData uri="http://schemas.openxmlformats.org/drawingml/2006/table">
            <a:tbl>
              <a:tblPr/>
              <a:tblGrid>
                <a:gridCol w="479425"/>
                <a:gridCol w="365125"/>
                <a:gridCol w="7232650"/>
              </a:tblGrid>
              <a:tr h="18097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</a:t>
                      </a:r>
                      <a:r>
                        <a:rPr kumimoji="0" lang="sv-SE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ij</a:t>
                      </a:r>
                      <a:r>
                        <a:rPr kumimoji="0" lang="sv-S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endParaRPr kumimoji="0" lang="sv-S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</a:t>
                      </a:r>
                      <a:endParaRPr kumimoji="0" lang="sv-S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jumlah kunjungan oleh individu i ke objek wisata j,</a:t>
                      </a:r>
                      <a:endParaRPr kumimoji="0" lang="sv-S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sv-SE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ij</a:t>
                      </a:r>
                      <a:endParaRPr kumimoji="0" lang="sv-S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</a:t>
                      </a:r>
                      <a:endParaRPr kumimoji="0" lang="sv-S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biaya perjalanan yang dikeluarkan oleh individu i untuk mengunjungi objek wisata j,  </a:t>
                      </a:r>
                      <a:endParaRPr kumimoji="0" lang="sv-S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sv-SE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ij</a:t>
                      </a:r>
                      <a:endParaRPr kumimoji="0" lang="sv-S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</a:t>
                      </a:r>
                      <a:endParaRPr kumimoji="0" lang="sv-S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biaya waktu yang dikeluarkan oleh individu i untuk mengunjungi objek wisata j,</a:t>
                      </a:r>
                      <a:endParaRPr kumimoji="0" lang="sv-S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Q</a:t>
                      </a:r>
                      <a:r>
                        <a:rPr kumimoji="0" lang="sv-SE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ij</a:t>
                      </a:r>
                      <a:endParaRPr kumimoji="0" lang="sv-S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</a:t>
                      </a:r>
                      <a:endParaRPr kumimoji="0" lang="sv-S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persepsi responden terhadap kualitas lingkungan dari tempat yang dikunjungi,</a:t>
                      </a:r>
                      <a:endParaRPr kumimoji="0" lang="sv-S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sv-SE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ij</a:t>
                      </a:r>
                      <a:r>
                        <a:rPr kumimoji="0" lang="sv-S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endParaRPr kumimoji="0" lang="sv-S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</a:t>
                      </a:r>
                      <a:endParaRPr kumimoji="0" lang="sv-S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karakteristik objek wisata substitusi yang mungkin ada di tempat lain,</a:t>
                      </a:r>
                      <a:endParaRPr kumimoji="0" lang="sv-S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it-IT" sz="20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</a:t>
                      </a:r>
                      <a:endParaRPr kumimoji="0" lang="sv-S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pendapatan dari individu i.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5635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d-ID" sz="3600" b="1" smtClean="0">
                <a:latin typeface="Arial" charset="0"/>
              </a:rPr>
              <a:t>Individual Travel Cost Method </a:t>
            </a:r>
            <a:r>
              <a:rPr lang="en-US" sz="3600" b="1" smtClean="0">
                <a:latin typeface="Arial" charset="0"/>
              </a:rPr>
              <a:t>(3)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43000"/>
            <a:ext cx="8686800" cy="5410200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Tahapan Pelaksanaan ITCM:</a:t>
            </a:r>
          </a:p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/>
          </a:p>
          <a:p>
            <a:pPr marL="609600" indent="-609600" algn="just" eaLnBrk="1" hangingPunct="1">
              <a:lnSpc>
                <a:spcPct val="90000"/>
              </a:lnSpc>
              <a:buClr>
                <a:schemeClr val="tx2"/>
              </a:buClr>
              <a:buSzTx/>
              <a:buFontTx/>
              <a:buAutoNum type="arabicPeriod"/>
            </a:pPr>
            <a:r>
              <a:rPr lang="en-US" sz="2400" smtClean="0"/>
              <a:t>Mengidentifikasi lokasi (wisata) survey kuisioner untuk mengumpulkan data penggunjung yang berhubungan dengan biaya perjalanan mereka ke lokasi, jumlah kunjungan, pilihan-pilihan rekreasi, karakteristik sosial ekonomi, dll</a:t>
            </a:r>
          </a:p>
          <a:p>
            <a:pPr marL="609600" indent="-609600" algn="just" eaLnBrk="1" hangingPunct="1">
              <a:lnSpc>
                <a:spcPct val="90000"/>
              </a:lnSpc>
              <a:buClr>
                <a:schemeClr val="tx2"/>
              </a:buClr>
              <a:buSzTx/>
              <a:buFontTx/>
              <a:buAutoNum type="arabicPeriod"/>
            </a:pPr>
            <a:r>
              <a:rPr lang="en-US" sz="2400" smtClean="0"/>
              <a:t>Menetapkan fungsi (persamaan) perjalanan dan mengestimasi model travel cost (regresi hubungan jumlah kunjungan dengan biaya perjalanan dan variabel lainnya)</a:t>
            </a:r>
          </a:p>
          <a:p>
            <a:pPr marL="609600" indent="-609600" algn="just" eaLnBrk="1" hangingPunct="1">
              <a:lnSpc>
                <a:spcPct val="90000"/>
              </a:lnSpc>
              <a:buClr>
                <a:schemeClr val="tx2"/>
              </a:buClr>
              <a:buSzTx/>
              <a:buFontTx/>
              <a:buAutoNum type="arabicPeriod"/>
            </a:pPr>
            <a:r>
              <a:rPr lang="en-US" sz="2400" smtClean="0"/>
              <a:t>Menggambarkan kurva permintaan (</a:t>
            </a:r>
            <a:r>
              <a:rPr lang="en-US" sz="2400" i="1" smtClean="0"/>
              <a:t>demand curve</a:t>
            </a:r>
            <a:r>
              <a:rPr lang="en-US" sz="2400" smtClean="0"/>
              <a:t>) dan menentukan surplus konsumen berdasarkan kurva tersebut.</a:t>
            </a:r>
          </a:p>
          <a:p>
            <a:pPr marL="609600" indent="-609600" algn="just" eaLnBrk="1" hangingPunct="1">
              <a:lnSpc>
                <a:spcPct val="90000"/>
              </a:lnSpc>
              <a:buClr>
                <a:schemeClr val="tx2"/>
              </a:buClr>
              <a:buSzTx/>
              <a:buFontTx/>
              <a:buAutoNum type="arabicPeriod"/>
            </a:pPr>
            <a:r>
              <a:rPr lang="en-US" sz="2400" smtClean="0"/>
              <a:t>Menghitung total surplus konsumen untuk lokasi wisata.</a:t>
            </a:r>
          </a:p>
          <a:p>
            <a:pPr marL="609600" indent="-609600" algn="just" eaLnBrk="1" hangingPunct="1">
              <a:lnSpc>
                <a:spcPct val="90000"/>
              </a:lnSpc>
              <a:buClr>
                <a:schemeClr val="tx2"/>
              </a:buClr>
              <a:buSzTx/>
              <a:buFontTx/>
              <a:buAutoNum type="arabicPeriod"/>
            </a:pPr>
            <a:endParaRPr lang="en-US" sz="24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Kelebihan TCM</a:t>
            </a:r>
            <a:endParaRPr lang="de-DE" b="1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mtClean="0"/>
              <a:t>TCM dapat digunakan untuk mengukur manfaat </a:t>
            </a:r>
            <a:r>
              <a:rPr lang="en-US" smtClean="0"/>
              <a:t>&amp;</a:t>
            </a:r>
            <a:r>
              <a:rPr lang="id-ID" smtClean="0"/>
              <a:t> biaya akibat perubahan biaya akses suatu tempat rekreasi, penambahan tempat rekreasi baru, perubahan kualitas lingkungan tempat rekreasi dan penutupan tempat rekreasi yang ada</a:t>
            </a:r>
            <a:r>
              <a:rPr lang="en-US" smtClean="0"/>
              <a:t> </a:t>
            </a:r>
          </a:p>
          <a:p>
            <a:endParaRPr lang="de-DE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4000" b="1" smtClean="0">
                <a:latin typeface="Arial" charset="0"/>
              </a:rPr>
              <a:t>Kelemahan TCM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buSzTx/>
              <a:buFontTx/>
              <a:buAutoNum type="arabicPeriod"/>
            </a:pPr>
            <a:r>
              <a:rPr lang="sv-SE" sz="2600" smtClean="0"/>
              <a:t>hanya dibangun berdasarkan asumsi bahwa setiap individu hanya memiliki satu tujuan untuk mengunjungi tempat wisata yang dituju</a:t>
            </a:r>
            <a:r>
              <a:rPr lang="en-US" sz="2600" smtClean="0"/>
              <a:t> </a:t>
            </a:r>
          </a:p>
          <a:p>
            <a:pPr marL="533400" indent="-533400" eaLnBrk="1" hangingPunct="1">
              <a:buSzTx/>
              <a:buFontTx/>
              <a:buAutoNum type="arabicPeriod"/>
            </a:pPr>
            <a:r>
              <a:rPr lang="sv-SE" sz="2600" smtClean="0"/>
              <a:t>tidak membedakan individu yang memang datang dari kalangan pelibur </a:t>
            </a:r>
            <a:r>
              <a:rPr lang="sv-SE" sz="2600" i="1" smtClean="0"/>
              <a:t> </a:t>
            </a:r>
            <a:r>
              <a:rPr lang="sv-SE" sz="2600" smtClean="0"/>
              <a:t>dan mereka yang datang dari wilayah setempat</a:t>
            </a:r>
            <a:r>
              <a:rPr lang="en-US" sz="2600" smtClean="0"/>
              <a:t> </a:t>
            </a:r>
          </a:p>
          <a:p>
            <a:pPr marL="533400" indent="-533400" eaLnBrk="1" hangingPunct="1">
              <a:buSzTx/>
              <a:buFontTx/>
              <a:buAutoNum type="arabicPeriod"/>
            </a:pPr>
            <a:r>
              <a:rPr lang="sv-SE" sz="2600" smtClean="0"/>
              <a:t>masalah pengukuran nilai dari waktu </a:t>
            </a:r>
            <a:r>
              <a:rPr lang="sv-SE" sz="2600" i="1" smtClean="0"/>
              <a:t>(value of time)--</a:t>
            </a:r>
            <a:r>
              <a:rPr lang="sv-SE" sz="2600" smtClean="0"/>
              <a:t>dalam</a:t>
            </a:r>
            <a:r>
              <a:rPr lang="sv-SE" sz="2600" i="1" smtClean="0"/>
              <a:t> </a:t>
            </a:r>
            <a:r>
              <a:rPr lang="sv-SE" sz="2600" smtClean="0"/>
              <a:t>teori ekonomi mikro, variabel waktu memiliki nilai intrinsik tersendiri yang dinyatakan dalam bentuk </a:t>
            </a:r>
            <a:r>
              <a:rPr lang="sv-SE" sz="2600" i="1" smtClean="0"/>
              <a:t>opportunity cost</a:t>
            </a:r>
            <a:r>
              <a:rPr lang="en-US" sz="2600" smtClean="0"/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7"/>
          <p:cNvSpPr txBox="1">
            <a:spLocks noChangeArrowheads="1"/>
          </p:cNvSpPr>
          <p:nvPr/>
        </p:nvSpPr>
        <p:spPr bwMode="auto">
          <a:xfrm>
            <a:off x="1066800" y="2057400"/>
            <a:ext cx="7010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>
                <a:solidFill>
                  <a:schemeClr val="tx2"/>
                </a:solidFill>
              </a:rPr>
              <a:t>TERIMAKASIH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Arial" charset="0"/>
              </a:rPr>
              <a:t>HISTORY OF TCM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d-ID" smtClean="0"/>
              <a:t>TCM </a:t>
            </a:r>
            <a:r>
              <a:rPr lang="en-US" smtClean="0">
                <a:sym typeface="Wingdings" pitchFamily="2" charset="2"/>
              </a:rPr>
              <a:t></a:t>
            </a:r>
            <a:r>
              <a:rPr lang="id-ID" smtClean="0"/>
              <a:t> </a:t>
            </a:r>
            <a:r>
              <a:rPr lang="id-ID" b="1" smtClean="0"/>
              <a:t>metode yang tertua untuk pengukuran nilai ekonomi tidak langsung</a:t>
            </a:r>
            <a:endParaRPr lang="en-US" b="1" smtClean="0"/>
          </a:p>
          <a:p>
            <a:pPr eaLnBrk="1" hangingPunct="1"/>
            <a:r>
              <a:rPr lang="en-US" smtClean="0"/>
              <a:t>TCM </a:t>
            </a:r>
            <a:r>
              <a:rPr lang="id-ID" smtClean="0"/>
              <a:t>diturunkan dari pemikiran yang dikembangkan oleh </a:t>
            </a:r>
            <a:r>
              <a:rPr lang="id-ID" b="1" smtClean="0"/>
              <a:t>Hotelling </a:t>
            </a:r>
            <a:r>
              <a:rPr lang="en-US" b="1" smtClean="0"/>
              <a:t>(</a:t>
            </a:r>
            <a:r>
              <a:rPr lang="id-ID" b="1" smtClean="0"/>
              <a:t>1931</a:t>
            </a:r>
            <a:r>
              <a:rPr lang="en-US" b="1" smtClean="0"/>
              <a:t>)</a:t>
            </a:r>
            <a:r>
              <a:rPr lang="id-ID" smtClean="0"/>
              <a:t>, yang kemudian secara formal diperkenalkan oleh Wood </a:t>
            </a:r>
            <a:r>
              <a:rPr lang="en-US" smtClean="0"/>
              <a:t>&amp;</a:t>
            </a:r>
            <a:r>
              <a:rPr lang="id-ID" smtClean="0"/>
              <a:t> Trice (1958) serta Clawson </a:t>
            </a:r>
            <a:r>
              <a:rPr lang="en-US" smtClean="0"/>
              <a:t>&amp;</a:t>
            </a:r>
            <a:r>
              <a:rPr lang="id-ID" smtClean="0"/>
              <a:t> Knetsch (1966)</a:t>
            </a:r>
            <a:r>
              <a:rPr lang="en-US" smtClean="0"/>
              <a:t> </a:t>
            </a:r>
          </a:p>
          <a:p>
            <a:pPr eaLnBrk="1" hangingPunct="1"/>
            <a:r>
              <a:rPr lang="id-ID" b="1" smtClean="0"/>
              <a:t>umumnya digunakan untuk menganalisis permintaan terhadap </a:t>
            </a:r>
            <a:r>
              <a:rPr lang="id-ID" b="1" i="1" smtClean="0"/>
              <a:t>outdoor recreation</a:t>
            </a:r>
            <a:r>
              <a:rPr lang="en-US" b="1" smtClean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b="1" smtClean="0">
                <a:latin typeface="Arial" charset="0"/>
              </a:rPr>
              <a:t>Dasar Penghitungan TCM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133600"/>
            <a:ext cx="8610600" cy="39973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smtClean="0"/>
              <a:t>Satu-satunya alat analisis untuk menghitung perubahan kualitas lingkungan dengan memasukkan variabel perjalanan.</a:t>
            </a:r>
          </a:p>
          <a:p>
            <a:pPr eaLnBrk="1" hangingPunct="1">
              <a:lnSpc>
                <a:spcPct val="90000"/>
              </a:lnSpc>
            </a:pPr>
            <a:endParaRPr lang="en-US" b="1" smtClean="0"/>
          </a:p>
          <a:p>
            <a:pPr eaLnBrk="1" hangingPunct="1">
              <a:lnSpc>
                <a:spcPct val="90000"/>
              </a:lnSpc>
            </a:pPr>
            <a:r>
              <a:rPr lang="id-ID" b="1" smtClean="0"/>
              <a:t>Dengan mengetahui pola pengeluaran</a:t>
            </a:r>
            <a:r>
              <a:rPr lang="id-ID" b="1" i="1" smtClean="0"/>
              <a:t> </a:t>
            </a:r>
            <a:r>
              <a:rPr lang="id-ID" b="1" smtClean="0"/>
              <a:t>konsumen</a:t>
            </a:r>
            <a:r>
              <a:rPr lang="id-ID" smtClean="0"/>
              <a:t> </a:t>
            </a:r>
            <a:r>
              <a:rPr lang="en-US" smtClean="0">
                <a:sym typeface="Wingdings" pitchFamily="2" charset="2"/>
              </a:rPr>
              <a:t> </a:t>
            </a:r>
            <a:r>
              <a:rPr lang="id-ID" smtClean="0"/>
              <a:t>dapat </a:t>
            </a:r>
            <a:r>
              <a:rPr lang="en-US" smtClean="0"/>
              <a:t>dihitung</a:t>
            </a:r>
            <a:r>
              <a:rPr lang="id-ID" smtClean="0"/>
              <a:t> berapa nilai </a:t>
            </a:r>
            <a:r>
              <a:rPr lang="id-ID" i="1" smtClean="0"/>
              <a:t>(value) </a:t>
            </a:r>
            <a:r>
              <a:rPr lang="id-ID" smtClean="0"/>
              <a:t>yang diberikan konsumen kepada sumberdaya lingkungan. </a:t>
            </a:r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b="1" smtClean="0">
                <a:latin typeface="Arial" charset="0"/>
              </a:rPr>
              <a:t>Tujuan TCM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4302125"/>
          </a:xfrm>
        </p:spPr>
        <p:txBody>
          <a:bodyPr/>
          <a:lstStyle/>
          <a:p>
            <a:pPr marL="571500" indent="-571500" eaLnBrk="1" hangingPunct="1">
              <a:buSzTx/>
              <a:buFont typeface="Wingdings" pitchFamily="2" charset="2"/>
              <a:buNone/>
            </a:pPr>
            <a:r>
              <a:rPr lang="en-US" smtClean="0"/>
              <a:t>Beberapa tujuan penghitungan TCM adalah:</a:t>
            </a:r>
          </a:p>
          <a:p>
            <a:pPr marL="571500" indent="-571500" eaLnBrk="1" hangingPunct="1">
              <a:buSzTx/>
              <a:buFont typeface="Wingdings" pitchFamily="2" charset="2"/>
              <a:buNone/>
            </a:pPr>
            <a:endParaRPr lang="en-US" smtClean="0"/>
          </a:p>
          <a:p>
            <a:pPr marL="571500" indent="-571500" eaLnBrk="1" hangingPunct="1">
              <a:buSzTx/>
              <a:buFont typeface="Wingdings" pitchFamily="2" charset="2"/>
              <a:buAutoNum type="arabicPeriod"/>
            </a:pPr>
            <a:r>
              <a:rPr lang="id-ID" smtClean="0"/>
              <a:t>mengetahui nilai kegunaan (</a:t>
            </a:r>
            <a:r>
              <a:rPr lang="id-ID" i="1" smtClean="0"/>
              <a:t>use value</a:t>
            </a:r>
            <a:r>
              <a:rPr lang="id-ID" smtClean="0"/>
              <a:t>) dari sumberdaya melalui pendekatan </a:t>
            </a:r>
            <a:r>
              <a:rPr lang="id-ID" i="1" smtClean="0"/>
              <a:t>proxy</a:t>
            </a:r>
            <a:r>
              <a:rPr lang="id-ID" smtClean="0"/>
              <a:t>. </a:t>
            </a:r>
            <a:endParaRPr lang="en-US" smtClean="0"/>
          </a:p>
          <a:p>
            <a:pPr marL="571500" indent="-571500" eaLnBrk="1" hangingPunct="1">
              <a:buSzTx/>
              <a:buFont typeface="Wingdings" pitchFamily="2" charset="2"/>
              <a:buAutoNum type="arabicPeriod"/>
            </a:pPr>
            <a:r>
              <a:rPr lang="en-US" smtClean="0"/>
              <a:t>B</a:t>
            </a:r>
            <a:r>
              <a:rPr lang="id-ID" smtClean="0"/>
              <a:t>iaya yang dikeluarkan untuk mengkonsumsi jasa dari sumberdaya digunakan sebagai </a:t>
            </a:r>
            <a:r>
              <a:rPr lang="id-ID" i="1" smtClean="0"/>
              <a:t>proxy</a:t>
            </a:r>
            <a:r>
              <a:rPr lang="id-ID" smtClean="0"/>
              <a:t> untuk menentukan harga dari sumberdaya tersebut</a:t>
            </a:r>
            <a:r>
              <a:rPr lang="en-US" smtClean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b="1" smtClean="0">
                <a:latin typeface="Arial" charset="0"/>
              </a:rPr>
              <a:t>T</a:t>
            </a:r>
            <a:r>
              <a:rPr lang="id-ID" b="1" smtClean="0">
                <a:latin typeface="Arial" charset="0"/>
              </a:rPr>
              <a:t>eknik </a:t>
            </a:r>
            <a:r>
              <a:rPr lang="en-US" b="1" smtClean="0">
                <a:latin typeface="Arial" charset="0"/>
              </a:rPr>
              <a:t>TCM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1600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Teknik TCM dibedakan atas 2 teknik, yaitu:</a:t>
            </a:r>
          </a:p>
          <a:p>
            <a:pPr eaLnBrk="1" hangingPunct="1"/>
            <a:r>
              <a:rPr lang="id-ID" i="1" smtClean="0"/>
              <a:t>Zonal Travel Cost Method</a:t>
            </a:r>
            <a:r>
              <a:rPr lang="id-ID" smtClean="0"/>
              <a:t>, ZTCM</a:t>
            </a:r>
            <a:r>
              <a:rPr lang="en-US" smtClean="0"/>
              <a:t> </a:t>
            </a:r>
          </a:p>
          <a:p>
            <a:pPr eaLnBrk="1" hangingPunct="1"/>
            <a:r>
              <a:rPr lang="id-ID" i="1" smtClean="0"/>
              <a:t>Individual Travel Cost Method</a:t>
            </a:r>
            <a:r>
              <a:rPr lang="id-ID" smtClean="0"/>
              <a:t>, ITCM</a:t>
            </a:r>
            <a:r>
              <a:rPr lang="en-US" smtClean="0"/>
              <a:t> </a:t>
            </a:r>
          </a:p>
        </p:txBody>
      </p:sp>
      <p:pic>
        <p:nvPicPr>
          <p:cNvPr id="8196" name="Picture 4" descr="rur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3505200"/>
            <a:ext cx="4614863" cy="293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b="1" smtClean="0">
                <a:latin typeface="Arial" charset="0"/>
              </a:rPr>
              <a:t>Pendekatan TCM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93875"/>
            <a:ext cx="8229600" cy="4530725"/>
          </a:xfrm>
        </p:spPr>
        <p:txBody>
          <a:bodyPr/>
          <a:lstStyle/>
          <a:p>
            <a:pPr marL="398463" indent="-398463" algn="just" eaLnBrk="1" hangingPunct="1">
              <a:buFont typeface="Wingdings" pitchFamily="2" charset="2"/>
              <a:buNone/>
              <a:tabLst>
                <a:tab pos="8001000" algn="l"/>
              </a:tabLst>
            </a:pPr>
            <a:r>
              <a:rPr lang="en-US" sz="2600" smtClean="0"/>
              <a:t>Dua (2) tipe pendekatan dalam TCM:</a:t>
            </a:r>
          </a:p>
          <a:p>
            <a:pPr marL="398463" indent="-398463" algn="just" eaLnBrk="1" hangingPunct="1">
              <a:tabLst>
                <a:tab pos="8001000" algn="l"/>
              </a:tabLst>
            </a:pPr>
            <a:endParaRPr lang="en-US" sz="2600" smtClean="0"/>
          </a:p>
          <a:p>
            <a:pPr marL="398463" indent="-398463" algn="just" eaLnBrk="1" hangingPunct="1">
              <a:tabLst>
                <a:tab pos="8001000" algn="l"/>
              </a:tabLst>
            </a:pPr>
            <a:r>
              <a:rPr lang="en-US" sz="2600" smtClean="0">
                <a:solidFill>
                  <a:schemeClr val="tx2"/>
                </a:solidFill>
                <a:cs typeface="Arial" charset="0"/>
              </a:rPr>
              <a:t>Zonal Travel Cost Method (ZTCM)</a:t>
            </a:r>
            <a:r>
              <a:rPr lang="en-US" sz="2600" smtClean="0">
                <a:cs typeface="Arial" charset="0"/>
              </a:rPr>
              <a:t> </a:t>
            </a:r>
            <a:r>
              <a:rPr lang="en-US" sz="2600" smtClean="0">
                <a:cs typeface="Arial" charset="0"/>
                <a:sym typeface="Wingdings" pitchFamily="2" charset="2"/>
              </a:rPr>
              <a:t>  estimasi TCM berdasarkan data yang berhubungan dengan zona asal pengunjung (pengelompokan zona asal)</a:t>
            </a:r>
          </a:p>
          <a:p>
            <a:pPr marL="398463" indent="-398463" algn="just" eaLnBrk="1" hangingPunct="1">
              <a:tabLst>
                <a:tab pos="8001000" algn="l"/>
              </a:tabLst>
            </a:pPr>
            <a:endParaRPr lang="en-US" sz="2600" smtClean="0">
              <a:cs typeface="Arial" charset="0"/>
            </a:endParaRPr>
          </a:p>
          <a:p>
            <a:pPr marL="398463" indent="-398463" algn="just" eaLnBrk="1" hangingPunct="1">
              <a:tabLst>
                <a:tab pos="8001000" algn="l"/>
              </a:tabLst>
            </a:pPr>
            <a:r>
              <a:rPr lang="en-US" sz="2600" smtClean="0">
                <a:solidFill>
                  <a:schemeClr val="tx2"/>
                </a:solidFill>
                <a:cs typeface="Arial" charset="0"/>
              </a:rPr>
              <a:t>Individual Travel Cost Method (ITCM)</a:t>
            </a:r>
            <a:r>
              <a:rPr lang="en-US" sz="2600" smtClean="0">
                <a:cs typeface="Arial" charset="0"/>
              </a:rPr>
              <a:t> </a:t>
            </a:r>
            <a:r>
              <a:rPr lang="en-US" sz="2600" smtClean="0">
                <a:cs typeface="Arial" charset="0"/>
                <a:sym typeface="Wingdings" pitchFamily="2" charset="2"/>
              </a:rPr>
              <a:t>  estimasi CVM berdasarkan data survey dari setiap individu (pengunjung), bukan berdasarkan pengelompokan zona {ITCM lebih sering digunakan}</a:t>
            </a:r>
            <a:endParaRPr lang="en-US" sz="260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US" b="1" smtClean="0">
                <a:latin typeface="Arial" charset="0"/>
              </a:rPr>
              <a:t>Zonal Travel Cost Method (1)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d-ID" sz="2600" smtClean="0"/>
              <a:t>pendekatan yang relatif mudah </a:t>
            </a:r>
            <a:r>
              <a:rPr lang="en-US" sz="2600" smtClean="0"/>
              <a:t>&amp;</a:t>
            </a:r>
            <a:r>
              <a:rPr lang="id-ID" sz="2600" smtClean="0"/>
              <a:t> murah karena data yang diperlukan relatif banyak mengandalkan data sekunder dan beberapa data sederhana dari responden saat survei. </a:t>
            </a:r>
            <a:endParaRPr lang="en-US" sz="2600" smtClean="0"/>
          </a:p>
          <a:p>
            <a:pPr eaLnBrk="1" hangingPunct="1">
              <a:lnSpc>
                <a:spcPct val="80000"/>
              </a:lnSpc>
            </a:pPr>
            <a:r>
              <a:rPr lang="id-ID" sz="2600" smtClean="0"/>
              <a:t>tempat rekreasi dibagi ke dalam beberapa zona kunjungan </a:t>
            </a:r>
            <a:r>
              <a:rPr lang="en-US" sz="2600" smtClean="0"/>
              <a:t>&amp;</a:t>
            </a:r>
            <a:r>
              <a:rPr lang="id-ID" sz="2600" smtClean="0"/>
              <a:t> diperlukan data jumlah pengunjung per tahun. </a:t>
            </a:r>
            <a:endParaRPr lang="en-US" sz="2600" smtClean="0"/>
          </a:p>
          <a:p>
            <a:pPr eaLnBrk="1" hangingPunct="1">
              <a:lnSpc>
                <a:spcPct val="80000"/>
              </a:lnSpc>
            </a:pPr>
            <a:r>
              <a:rPr lang="id-ID" sz="2600" smtClean="0"/>
              <a:t>kemudian diperoleh data jumlah kunjungan per 1.000 penduduk </a:t>
            </a:r>
            <a:r>
              <a:rPr lang="en-US" sz="2600" smtClean="0"/>
              <a:t>(</a:t>
            </a:r>
            <a:r>
              <a:rPr lang="id-ID" sz="2600" smtClean="0"/>
              <a:t>data jarak, waktu perjalanan, serta biaya setiap perjalanan per satuan jarak</a:t>
            </a:r>
            <a:r>
              <a:rPr lang="en-US" sz="2600" smtClean="0"/>
              <a:t>)</a:t>
            </a:r>
            <a:r>
              <a:rPr lang="id-ID" sz="2600" smtClean="0"/>
              <a:t> </a:t>
            </a:r>
            <a:endParaRPr lang="en-US" sz="2600" smtClean="0"/>
          </a:p>
          <a:p>
            <a:pPr eaLnBrk="1" hangingPunct="1">
              <a:lnSpc>
                <a:spcPct val="80000"/>
              </a:lnSpc>
            </a:pPr>
            <a:r>
              <a:rPr lang="id-ID" sz="2600" smtClean="0"/>
              <a:t>diperoleh biaya perjalanan secara keseluruhan </a:t>
            </a:r>
            <a:r>
              <a:rPr lang="en-US" sz="2600" smtClean="0"/>
              <a:t>&amp; </a:t>
            </a:r>
            <a:r>
              <a:rPr lang="id-ID" sz="2600" smtClean="0"/>
              <a:t>kurva permintaan untuk kunjungan ke tempat wisata. </a:t>
            </a:r>
            <a:endParaRPr lang="en-US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563563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US" b="1" smtClean="0">
                <a:latin typeface="Arial" charset="0"/>
              </a:rPr>
              <a:t>Zonal Travel Cost Method (2)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7924800" cy="4495800"/>
          </a:xfrm>
        </p:spPr>
        <p:txBody>
          <a:bodyPr/>
          <a:lstStyle/>
          <a:p>
            <a:pPr marL="1600200" indent="-1600200" algn="just" eaLnBrk="1" hangingPunct="1">
              <a:lnSpc>
                <a:spcPct val="80000"/>
              </a:lnSpc>
              <a:buFont typeface="Wingdings" pitchFamily="2" charset="2"/>
              <a:buNone/>
              <a:tabLst>
                <a:tab pos="342900" algn="l"/>
                <a:tab pos="1257300" algn="l"/>
                <a:tab pos="1600200" algn="l"/>
              </a:tabLst>
            </a:pPr>
            <a:r>
              <a:rPr lang="id-ID" sz="2400" smtClean="0"/>
              <a:t>Persamaan ZTCM:</a:t>
            </a:r>
          </a:p>
          <a:p>
            <a:pPr marL="1600200" indent="-1600200" algn="just" eaLnBrk="1" hangingPunct="1">
              <a:lnSpc>
                <a:spcPct val="80000"/>
              </a:lnSpc>
              <a:buFont typeface="Wingdings" pitchFamily="2" charset="2"/>
              <a:buNone/>
              <a:tabLst>
                <a:tab pos="342900" algn="l"/>
                <a:tab pos="1257300" algn="l"/>
                <a:tab pos="1600200" algn="l"/>
              </a:tabLst>
            </a:pPr>
            <a:endParaRPr lang="id-ID" sz="2400" smtClean="0"/>
          </a:p>
          <a:p>
            <a:pPr marL="1600200" indent="-1600200" algn="just" eaLnBrk="1" hangingPunct="1">
              <a:lnSpc>
                <a:spcPct val="80000"/>
              </a:lnSpc>
              <a:buFont typeface="Wingdings" pitchFamily="2" charset="2"/>
              <a:buNone/>
              <a:tabLst>
                <a:tab pos="342900" algn="l"/>
                <a:tab pos="1257300" algn="l"/>
                <a:tab pos="1600200" algn="l"/>
              </a:tabLst>
            </a:pPr>
            <a:r>
              <a:rPr lang="id-ID" sz="2400" smtClean="0"/>
              <a:t>                                 </a:t>
            </a:r>
            <a:r>
              <a:rPr lang="id-ID" sz="2400" b="1" smtClean="0">
                <a:solidFill>
                  <a:schemeClr val="tx2"/>
                </a:solidFill>
              </a:rPr>
              <a:t>V</a:t>
            </a:r>
            <a:r>
              <a:rPr lang="id-ID" sz="2400" b="1" baseline="-25000" smtClean="0">
                <a:solidFill>
                  <a:schemeClr val="tx2"/>
                </a:solidFill>
              </a:rPr>
              <a:t>hj</a:t>
            </a:r>
            <a:r>
              <a:rPr lang="id-ID" sz="2400" b="1" smtClean="0">
                <a:solidFill>
                  <a:schemeClr val="tx2"/>
                </a:solidFill>
              </a:rPr>
              <a:t>/N</a:t>
            </a:r>
            <a:r>
              <a:rPr lang="id-ID" sz="2400" b="1" baseline="-25000" smtClean="0">
                <a:solidFill>
                  <a:schemeClr val="tx2"/>
                </a:solidFill>
              </a:rPr>
              <a:t>h</a:t>
            </a:r>
            <a:r>
              <a:rPr lang="id-ID" sz="2400" b="1" smtClean="0">
                <a:solidFill>
                  <a:schemeClr val="tx2"/>
                </a:solidFill>
              </a:rPr>
              <a:t>  =  </a:t>
            </a:r>
            <a:r>
              <a:rPr lang="id-ID" sz="2400" b="1" i="1" smtClean="0">
                <a:solidFill>
                  <a:schemeClr val="tx2"/>
                </a:solidFill>
              </a:rPr>
              <a:t>f</a:t>
            </a:r>
            <a:r>
              <a:rPr lang="id-ID" sz="2400" b="1" smtClean="0">
                <a:solidFill>
                  <a:schemeClr val="tx2"/>
                </a:solidFill>
              </a:rPr>
              <a:t>(P</a:t>
            </a:r>
            <a:r>
              <a:rPr lang="id-ID" sz="2400" b="1" baseline="-25000" smtClean="0">
                <a:solidFill>
                  <a:schemeClr val="tx2"/>
                </a:solidFill>
              </a:rPr>
              <a:t>hj</a:t>
            </a:r>
            <a:r>
              <a:rPr lang="id-ID" sz="2400" b="1" smtClean="0">
                <a:solidFill>
                  <a:schemeClr val="tx2"/>
                </a:solidFill>
              </a:rPr>
              <a:t>, SOC</a:t>
            </a:r>
            <a:r>
              <a:rPr lang="id-ID" sz="2400" b="1" baseline="-25000" smtClean="0">
                <a:solidFill>
                  <a:schemeClr val="tx2"/>
                </a:solidFill>
              </a:rPr>
              <a:t>h</a:t>
            </a:r>
            <a:r>
              <a:rPr lang="id-ID" sz="2400" b="1" smtClean="0">
                <a:solidFill>
                  <a:schemeClr val="tx2"/>
                </a:solidFill>
              </a:rPr>
              <a:t>, SUB</a:t>
            </a:r>
            <a:r>
              <a:rPr lang="id-ID" sz="2400" b="1" baseline="-25000" smtClean="0">
                <a:solidFill>
                  <a:schemeClr val="tx2"/>
                </a:solidFill>
              </a:rPr>
              <a:t>h</a:t>
            </a:r>
            <a:r>
              <a:rPr lang="id-ID" sz="2400" b="1" smtClean="0">
                <a:solidFill>
                  <a:schemeClr val="tx2"/>
                </a:solidFill>
              </a:rPr>
              <a:t>)</a:t>
            </a:r>
          </a:p>
          <a:p>
            <a:pPr marL="1600200" indent="-1600200" algn="just" eaLnBrk="1" hangingPunct="1">
              <a:lnSpc>
                <a:spcPct val="80000"/>
              </a:lnSpc>
              <a:buFont typeface="Wingdings" pitchFamily="2" charset="2"/>
              <a:buNone/>
              <a:tabLst>
                <a:tab pos="342900" algn="l"/>
                <a:tab pos="1257300" algn="l"/>
                <a:tab pos="1600200" algn="l"/>
              </a:tabLst>
            </a:pPr>
            <a:endParaRPr lang="id-ID" sz="2400" b="1" smtClean="0">
              <a:solidFill>
                <a:schemeClr val="tx2"/>
              </a:solidFill>
            </a:endParaRPr>
          </a:p>
          <a:p>
            <a:pPr marL="1600200" indent="-1600200" algn="just" eaLnBrk="1" hangingPunct="1">
              <a:lnSpc>
                <a:spcPct val="80000"/>
              </a:lnSpc>
              <a:buFont typeface="Wingdings" pitchFamily="2" charset="2"/>
              <a:buNone/>
              <a:tabLst>
                <a:tab pos="342900" algn="l"/>
                <a:tab pos="1257300" algn="l"/>
                <a:tab pos="1600200" algn="l"/>
              </a:tabLst>
            </a:pPr>
            <a:r>
              <a:rPr lang="id-ID" sz="2400" smtClean="0"/>
              <a:t>dimana:</a:t>
            </a:r>
            <a:endParaRPr lang="en-US" sz="2400" smtClean="0"/>
          </a:p>
          <a:p>
            <a:pPr marL="1600200" indent="-1600200" algn="just" eaLnBrk="1" hangingPunct="1">
              <a:lnSpc>
                <a:spcPct val="80000"/>
              </a:lnSpc>
              <a:buFont typeface="Wingdings" pitchFamily="2" charset="2"/>
              <a:buNone/>
              <a:tabLst>
                <a:tab pos="342900" algn="l"/>
                <a:tab pos="1257300" algn="l"/>
                <a:tab pos="1600200" algn="l"/>
              </a:tabLst>
            </a:pPr>
            <a:r>
              <a:rPr lang="en-US" sz="2400" smtClean="0"/>
              <a:t>	</a:t>
            </a:r>
            <a:r>
              <a:rPr lang="id-ID" sz="2400" smtClean="0"/>
              <a:t>V</a:t>
            </a:r>
            <a:r>
              <a:rPr lang="id-ID" sz="2400" baseline="-25000" smtClean="0"/>
              <a:t>hj</a:t>
            </a:r>
            <a:r>
              <a:rPr lang="id-ID" sz="2400" smtClean="0"/>
              <a:t>/N</a:t>
            </a:r>
            <a:r>
              <a:rPr lang="id-ID" sz="2400" baseline="-25000" smtClean="0"/>
              <a:t>h</a:t>
            </a:r>
            <a:r>
              <a:rPr lang="en-US" sz="2400" baseline="-25000" smtClean="0"/>
              <a:t>	</a:t>
            </a:r>
            <a:r>
              <a:rPr lang="en-US" sz="2400" smtClean="0"/>
              <a:t>=  tingkat partisipasi zona </a:t>
            </a:r>
            <a:r>
              <a:rPr lang="en-US" sz="2400" i="1" smtClean="0"/>
              <a:t>h</a:t>
            </a:r>
            <a:r>
              <a:rPr lang="en-US" sz="2400" smtClean="0"/>
              <a:t> (kunjungan    	   perkapita ke lokasi (wisata) </a:t>
            </a:r>
            <a:r>
              <a:rPr lang="en-US" sz="2400" i="1" smtClean="0"/>
              <a:t>j</a:t>
            </a:r>
            <a:r>
              <a:rPr lang="en-US" sz="2400" smtClean="0"/>
              <a:t>)</a:t>
            </a:r>
          </a:p>
          <a:p>
            <a:pPr marL="1600200" indent="-1600200" algn="just" eaLnBrk="1" hangingPunct="1">
              <a:lnSpc>
                <a:spcPct val="80000"/>
              </a:lnSpc>
              <a:buFont typeface="Wingdings" pitchFamily="2" charset="2"/>
              <a:buNone/>
              <a:tabLst>
                <a:tab pos="342900" algn="l"/>
                <a:tab pos="1257300" algn="l"/>
                <a:tab pos="1600200" algn="l"/>
              </a:tabLst>
            </a:pPr>
            <a:r>
              <a:rPr lang="en-US" sz="2400" i="1" smtClean="0"/>
              <a:t>	</a:t>
            </a:r>
            <a:r>
              <a:rPr lang="en-US" sz="2400" smtClean="0"/>
              <a:t>P</a:t>
            </a:r>
            <a:r>
              <a:rPr lang="en-US" sz="2400" baseline="-25000" smtClean="0"/>
              <a:t>hj</a:t>
            </a:r>
            <a:r>
              <a:rPr lang="en-US" sz="2400" smtClean="0"/>
              <a:t>	=  biaya perjalanan dari zona </a:t>
            </a:r>
            <a:r>
              <a:rPr lang="en-US" sz="2400" i="1" smtClean="0"/>
              <a:t>h </a:t>
            </a:r>
            <a:r>
              <a:rPr lang="en-US" sz="2400" smtClean="0"/>
              <a:t>ke lokasi </a:t>
            </a:r>
            <a:r>
              <a:rPr lang="en-US" sz="2400" i="1" smtClean="0"/>
              <a:t>j</a:t>
            </a:r>
            <a:endParaRPr lang="en-US" sz="2400" smtClean="0"/>
          </a:p>
          <a:p>
            <a:pPr marL="1600200" indent="-1600200" eaLnBrk="1" hangingPunct="1">
              <a:lnSpc>
                <a:spcPct val="80000"/>
              </a:lnSpc>
              <a:buFont typeface="Wingdings" pitchFamily="2" charset="2"/>
              <a:buNone/>
              <a:tabLst>
                <a:tab pos="342900" algn="l"/>
                <a:tab pos="1257300" algn="l"/>
                <a:tab pos="1600200" algn="l"/>
              </a:tabLst>
            </a:pPr>
            <a:r>
              <a:rPr lang="en-US" sz="2400" smtClean="0"/>
              <a:t>	SOC</a:t>
            </a:r>
            <a:r>
              <a:rPr lang="en-US" sz="2400" baseline="-25000" smtClean="0"/>
              <a:t>h</a:t>
            </a:r>
            <a:r>
              <a:rPr lang="en-US" sz="2400" smtClean="0"/>
              <a:t>	=  vector dari karakteristik sosial ekonomi 	               zona </a:t>
            </a:r>
            <a:r>
              <a:rPr lang="en-US" sz="2400" i="1" smtClean="0"/>
              <a:t>h</a:t>
            </a:r>
            <a:endParaRPr lang="en-US" sz="2400" smtClean="0"/>
          </a:p>
          <a:p>
            <a:pPr marL="1600200" indent="-1600200" eaLnBrk="1" hangingPunct="1">
              <a:lnSpc>
                <a:spcPct val="80000"/>
              </a:lnSpc>
              <a:buFont typeface="Wingdings" pitchFamily="2" charset="2"/>
              <a:buNone/>
              <a:tabLst>
                <a:tab pos="342900" algn="l"/>
                <a:tab pos="1257300" algn="l"/>
                <a:tab pos="1600200" algn="l"/>
              </a:tabLst>
            </a:pPr>
            <a:r>
              <a:rPr lang="en-US" sz="2400" smtClean="0"/>
              <a:t>	SUB</a:t>
            </a:r>
            <a:r>
              <a:rPr lang="en-US" sz="2400" baseline="-25000" smtClean="0"/>
              <a:t>h</a:t>
            </a:r>
            <a:r>
              <a:rPr lang="en-US" sz="2400" smtClean="0"/>
              <a:t>	=  vector dari karakteristik lokasi rekreasi 	                substitusi untuk individu di zona </a:t>
            </a:r>
            <a:r>
              <a:rPr lang="en-US" sz="2400" i="1" smtClean="0"/>
              <a:t>h</a:t>
            </a:r>
            <a:r>
              <a:rPr lang="en-US" sz="2400" smtClean="0"/>
              <a:t> </a:t>
            </a:r>
            <a:endParaRPr lang="id-ID" sz="24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b="1" dirty="0" smtClean="0">
                <a:latin typeface="Arial" charset="0"/>
              </a:rPr>
              <a:t>Zonal Travel Cost Method (3)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95400"/>
            <a:ext cx="8534400" cy="5562600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spcBef>
                <a:spcPct val="35000"/>
              </a:spcBef>
              <a:buFont typeface="Wingdings" pitchFamily="2" charset="2"/>
              <a:buNone/>
            </a:pPr>
            <a:r>
              <a:rPr lang="en-US" sz="2400" dirty="0" err="1" smtClean="0"/>
              <a:t>Tahapan</a:t>
            </a:r>
            <a:r>
              <a:rPr lang="en-US" sz="2400" dirty="0" smtClean="0"/>
              <a:t> </a:t>
            </a:r>
            <a:r>
              <a:rPr lang="en-US" sz="2400" dirty="0" err="1" smtClean="0"/>
              <a:t>pelaksanaan</a:t>
            </a:r>
            <a:r>
              <a:rPr lang="en-US" sz="2400" dirty="0" smtClean="0"/>
              <a:t> ZTCM:</a:t>
            </a:r>
          </a:p>
          <a:p>
            <a:pPr marL="609600" indent="-609600" algn="just" eaLnBrk="1" hangingPunct="1">
              <a:lnSpc>
                <a:spcPct val="90000"/>
              </a:lnSpc>
              <a:spcBef>
                <a:spcPct val="35000"/>
              </a:spcBef>
              <a:buClr>
                <a:schemeClr val="tx2"/>
              </a:buClr>
              <a:buSzTx/>
              <a:buFont typeface="Wingdings" pitchFamily="2" charset="2"/>
              <a:buAutoNum type="arabicPeriod"/>
            </a:pPr>
            <a:r>
              <a:rPr lang="en-US" sz="2400" dirty="0" err="1" smtClean="0"/>
              <a:t>Mengidentifikasi</a:t>
            </a:r>
            <a:r>
              <a:rPr lang="en-US" sz="2400" dirty="0" smtClean="0"/>
              <a:t> </a:t>
            </a:r>
            <a:r>
              <a:rPr lang="en-US" sz="2400" dirty="0" err="1" smtClean="0"/>
              <a:t>lokasi</a:t>
            </a:r>
            <a:r>
              <a:rPr lang="en-US" sz="2400" dirty="0" smtClean="0"/>
              <a:t> &amp; </a:t>
            </a:r>
            <a:r>
              <a:rPr lang="en-US" sz="2400" dirty="0" err="1" smtClean="0"/>
              <a:t>mengumpulkan</a:t>
            </a:r>
            <a:r>
              <a:rPr lang="en-US" sz="2400" dirty="0" smtClean="0"/>
              <a:t> data </a:t>
            </a:r>
            <a:r>
              <a:rPr lang="en-US" sz="2400" dirty="0" err="1" smtClean="0"/>
              <a:t>pengunjung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berhubungan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daerah</a:t>
            </a:r>
            <a:r>
              <a:rPr lang="en-US" sz="2400" dirty="0" smtClean="0"/>
              <a:t> </a:t>
            </a:r>
            <a:r>
              <a:rPr lang="en-US" sz="2400" dirty="0" err="1" smtClean="0"/>
              <a:t>asal</a:t>
            </a:r>
            <a:r>
              <a:rPr lang="en-US" sz="2400" dirty="0" smtClean="0"/>
              <a:t> </a:t>
            </a:r>
            <a:r>
              <a:rPr lang="en-US" sz="2400" dirty="0" err="1" smtClean="0"/>
              <a:t>mereka</a:t>
            </a:r>
            <a:r>
              <a:rPr lang="en-US" sz="2400" dirty="0" smtClean="0"/>
              <a:t>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kunjungan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lokasi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jangka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 (</a:t>
            </a:r>
            <a:r>
              <a:rPr lang="en-US" sz="2400" dirty="0" err="1" smtClean="0"/>
              <a:t>mis</a:t>
            </a:r>
            <a:r>
              <a:rPr lang="en-US" sz="2400" dirty="0" smtClean="0"/>
              <a:t>: 1 </a:t>
            </a:r>
            <a:r>
              <a:rPr lang="en-US" sz="2400" dirty="0" err="1" smtClean="0"/>
              <a:t>tahun</a:t>
            </a:r>
            <a:r>
              <a:rPr lang="en-US" sz="2400" dirty="0" smtClean="0"/>
              <a:t>).</a:t>
            </a:r>
          </a:p>
          <a:p>
            <a:pPr marL="609600" indent="-609600" algn="just" eaLnBrk="1" hangingPunct="1">
              <a:lnSpc>
                <a:spcPct val="90000"/>
              </a:lnSpc>
              <a:spcBef>
                <a:spcPct val="35000"/>
              </a:spcBef>
              <a:buClr>
                <a:schemeClr val="tx2"/>
              </a:buClr>
              <a:buSzTx/>
              <a:buFontTx/>
              <a:buAutoNum type="arabicPeriod"/>
            </a:pPr>
            <a:r>
              <a:rPr lang="en-US" sz="2400" dirty="0" err="1" smtClean="0"/>
              <a:t>Mendefinisikan</a:t>
            </a:r>
            <a:r>
              <a:rPr lang="en-US" sz="2400" dirty="0" smtClean="0"/>
              <a:t> </a:t>
            </a:r>
            <a:r>
              <a:rPr lang="en-US" sz="2400" dirty="0" err="1" smtClean="0"/>
              <a:t>zona</a:t>
            </a:r>
            <a:r>
              <a:rPr lang="en-US" sz="2400" dirty="0" smtClean="0"/>
              <a:t> </a:t>
            </a:r>
            <a:r>
              <a:rPr lang="en-US" sz="2400" dirty="0" err="1" smtClean="0"/>
              <a:t>asal</a:t>
            </a:r>
            <a:r>
              <a:rPr lang="en-US" sz="2400" dirty="0" smtClean="0"/>
              <a:t>, </a:t>
            </a:r>
            <a:r>
              <a:rPr lang="en-US" sz="2400" dirty="0" err="1" smtClean="0"/>
              <a:t>kemudian</a:t>
            </a:r>
            <a:r>
              <a:rPr lang="en-US" sz="2400" dirty="0" smtClean="0"/>
              <a:t> </a:t>
            </a:r>
            <a:r>
              <a:rPr lang="en-US" sz="2400" dirty="0" err="1" smtClean="0"/>
              <a:t>mengalokasikan</a:t>
            </a:r>
            <a:r>
              <a:rPr lang="en-US" sz="2400" dirty="0" smtClean="0"/>
              <a:t> </a:t>
            </a:r>
            <a:r>
              <a:rPr lang="en-US" sz="2400" dirty="0" err="1" smtClean="0"/>
              <a:t>pengunjung</a:t>
            </a:r>
            <a:r>
              <a:rPr lang="en-US" sz="2400" dirty="0" smtClean="0"/>
              <a:t> </a:t>
            </a:r>
            <a:r>
              <a:rPr lang="en-US" sz="2400" dirty="0" err="1" smtClean="0"/>
              <a:t>berdasarkan</a:t>
            </a:r>
            <a:r>
              <a:rPr lang="en-US" sz="2400" dirty="0" smtClean="0"/>
              <a:t> </a:t>
            </a:r>
            <a:r>
              <a:rPr lang="en-US" sz="2400" dirty="0" err="1" smtClean="0"/>
              <a:t>zona</a:t>
            </a:r>
            <a:r>
              <a:rPr lang="en-US" sz="2400" dirty="0" smtClean="0"/>
              <a:t> yang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sesuai</a:t>
            </a:r>
            <a:r>
              <a:rPr lang="en-US" sz="2400" dirty="0" smtClean="0"/>
              <a:t>.</a:t>
            </a:r>
          </a:p>
          <a:p>
            <a:pPr marL="609600" indent="-609600" algn="just" eaLnBrk="1" hangingPunct="1">
              <a:lnSpc>
                <a:spcPct val="90000"/>
              </a:lnSpc>
              <a:spcBef>
                <a:spcPct val="35000"/>
              </a:spcBef>
              <a:buClr>
                <a:schemeClr val="tx2"/>
              </a:buClr>
              <a:buSzTx/>
              <a:buFontTx/>
              <a:buAutoNum type="arabicPeriod"/>
            </a:pPr>
            <a:r>
              <a:rPr lang="en-US" sz="2400" dirty="0" err="1" smtClean="0"/>
              <a:t>Mengkalkulasikan</a:t>
            </a:r>
            <a:r>
              <a:rPr lang="en-US" sz="2400" dirty="0" smtClean="0"/>
              <a:t> </a:t>
            </a:r>
            <a:r>
              <a:rPr lang="en-US" sz="2400" dirty="0" err="1" smtClean="0"/>
              <a:t>zona</a:t>
            </a:r>
            <a:r>
              <a:rPr lang="en-US" sz="2400" dirty="0" smtClean="0"/>
              <a:t> </a:t>
            </a:r>
            <a:r>
              <a:rPr lang="en-US" sz="2400" dirty="0" err="1" smtClean="0"/>
              <a:t>kunjungan</a:t>
            </a:r>
            <a:r>
              <a:rPr lang="en-US" sz="2400" dirty="0" smtClean="0"/>
              <a:t> per </a:t>
            </a:r>
            <a:r>
              <a:rPr lang="en-US" sz="2400" dirty="0" err="1" smtClean="0"/>
              <a:t>keluarga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lokasi</a:t>
            </a:r>
            <a:r>
              <a:rPr lang="en-US" sz="2400" dirty="0" smtClean="0"/>
              <a:t> (</a:t>
            </a:r>
            <a:r>
              <a:rPr lang="en-US" sz="2400" dirty="0" err="1" smtClean="0"/>
              <a:t>wisata</a:t>
            </a:r>
            <a:r>
              <a:rPr lang="en-US" sz="2400" dirty="0" smtClean="0"/>
              <a:t>)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menghitung</a:t>
            </a:r>
            <a:r>
              <a:rPr lang="en-US" sz="2400" dirty="0" smtClean="0"/>
              <a:t> rata-rata </a:t>
            </a:r>
            <a:r>
              <a:rPr lang="en-US" sz="2400" dirty="0" err="1" smtClean="0"/>
              <a:t>biaya</a:t>
            </a:r>
            <a:r>
              <a:rPr lang="en-US" sz="2400" dirty="0" smtClean="0"/>
              <a:t> </a:t>
            </a:r>
            <a:r>
              <a:rPr lang="en-US" sz="2400" dirty="0" err="1" smtClean="0"/>
              <a:t>perjalanan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zona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lokasi</a:t>
            </a:r>
            <a:r>
              <a:rPr lang="en-US" sz="2400" dirty="0" smtClean="0"/>
              <a:t> </a:t>
            </a:r>
            <a:r>
              <a:rPr lang="en-US" sz="2400" dirty="0" err="1" smtClean="0"/>
              <a:t>wisata</a:t>
            </a:r>
            <a:r>
              <a:rPr lang="en-US" sz="2400" dirty="0" smtClean="0"/>
              <a:t>.</a:t>
            </a:r>
          </a:p>
          <a:p>
            <a:pPr marL="609600" indent="-609600" algn="just" eaLnBrk="1" hangingPunct="1">
              <a:lnSpc>
                <a:spcPct val="90000"/>
              </a:lnSpc>
              <a:spcBef>
                <a:spcPct val="35000"/>
              </a:spcBef>
              <a:buClr>
                <a:schemeClr val="tx2"/>
              </a:buClr>
              <a:buSzTx/>
              <a:buFontTx/>
              <a:buAutoNum type="arabicPeriod"/>
            </a:pPr>
            <a:r>
              <a:rPr lang="en-US" sz="2400" dirty="0" err="1" smtClean="0"/>
              <a:t>Menggunakan</a:t>
            </a:r>
            <a:r>
              <a:rPr lang="en-US" sz="2400" dirty="0" smtClean="0"/>
              <a:t> data </a:t>
            </a:r>
            <a:r>
              <a:rPr lang="en-US" sz="2400" dirty="0" err="1" smtClean="0"/>
              <a:t>sensus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memperoleh</a:t>
            </a:r>
            <a:r>
              <a:rPr lang="en-US" sz="2400" dirty="0" smtClean="0"/>
              <a:t> </a:t>
            </a:r>
            <a:r>
              <a:rPr lang="en-US" sz="2400" dirty="0" err="1" smtClean="0"/>
              <a:t>variabel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berhubungan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karakteristik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tiap</a:t>
            </a:r>
            <a:r>
              <a:rPr lang="en-US" sz="2400" dirty="0" smtClean="0"/>
              <a:t> </a:t>
            </a:r>
            <a:r>
              <a:rPr lang="en-US" sz="2400" dirty="0" err="1" smtClean="0"/>
              <a:t>zona</a:t>
            </a:r>
            <a:endParaRPr lang="en-US" sz="2400" dirty="0" smtClean="0"/>
          </a:p>
          <a:p>
            <a:pPr marL="609600" indent="-609600" algn="just" eaLnBrk="1" hangingPunct="1">
              <a:lnSpc>
                <a:spcPct val="90000"/>
              </a:lnSpc>
              <a:spcBef>
                <a:spcPct val="35000"/>
              </a:spcBef>
              <a:buFontTx/>
              <a:buAutoNum type="arabicPeriod"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</TotalTime>
  <Words>856</Words>
  <Application>Microsoft Office PowerPoint</Application>
  <PresentationFormat>On-screen Show (4:3)</PresentationFormat>
  <Paragraphs>114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Flow</vt:lpstr>
      <vt:lpstr>Equation</vt:lpstr>
      <vt:lpstr>Travel Cost Method (TCM)</vt:lpstr>
      <vt:lpstr>HISTORY OF TCM</vt:lpstr>
      <vt:lpstr>Dasar Penghitungan TCM</vt:lpstr>
      <vt:lpstr>Tujuan TCM</vt:lpstr>
      <vt:lpstr>Teknik TCM</vt:lpstr>
      <vt:lpstr>Pendekatan TCM</vt:lpstr>
      <vt:lpstr>Zonal Travel Cost Method (1)</vt:lpstr>
      <vt:lpstr>Zonal Travel Cost Method (2)</vt:lpstr>
      <vt:lpstr>Zonal Travel Cost Method (3)</vt:lpstr>
      <vt:lpstr>Zonal Travel Cost Method (4)</vt:lpstr>
      <vt:lpstr>Zonal Travel Cost Method (5)</vt:lpstr>
      <vt:lpstr>Individual Travel Cost Method (ITCM)  </vt:lpstr>
      <vt:lpstr>Individual Travel Cost Method (2)</vt:lpstr>
      <vt:lpstr>Individual Travel Cost Method (3)</vt:lpstr>
      <vt:lpstr>Kelebihan TCM</vt:lpstr>
      <vt:lpstr>Kelemahan TCM</vt:lpstr>
      <vt:lpstr>Slide 17</vt:lpstr>
    </vt:vector>
  </TitlesOfParts>
  <Company>Institut Pertanian Bogor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Travel Cost Method</dc:title>
  <dc:creator>Pini Wijayanti</dc:creator>
  <cp:lastModifiedBy>Aspire 4530</cp:lastModifiedBy>
  <cp:revision>14</cp:revision>
  <dcterms:created xsi:type="dcterms:W3CDTF">2008-12-16T04:58:15Z</dcterms:created>
  <dcterms:modified xsi:type="dcterms:W3CDTF">2012-05-02T14:25:48Z</dcterms:modified>
</cp:coreProperties>
</file>